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27"/>
  </p:notesMasterIdLst>
  <p:handoutMasterIdLst>
    <p:handoutMasterId r:id="rId28"/>
  </p:handoutMasterIdLst>
  <p:sldIdLst>
    <p:sldId id="274" r:id="rId5"/>
    <p:sldId id="269" r:id="rId6"/>
    <p:sldId id="257" r:id="rId7"/>
    <p:sldId id="270" r:id="rId8"/>
    <p:sldId id="276" r:id="rId9"/>
    <p:sldId id="272" r:id="rId10"/>
    <p:sldId id="273" r:id="rId11"/>
    <p:sldId id="286" r:id="rId12"/>
    <p:sldId id="287" r:id="rId13"/>
    <p:sldId id="288" r:id="rId14"/>
    <p:sldId id="289" r:id="rId15"/>
    <p:sldId id="290" r:id="rId16"/>
    <p:sldId id="292" r:id="rId17"/>
    <p:sldId id="297" r:id="rId18"/>
    <p:sldId id="298" r:id="rId19"/>
    <p:sldId id="293" r:id="rId20"/>
    <p:sldId id="294" r:id="rId21"/>
    <p:sldId id="295" r:id="rId22"/>
    <p:sldId id="296" r:id="rId23"/>
    <p:sldId id="278" r:id="rId24"/>
    <p:sldId id="28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1F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250649-CF64-4388-B870-744E16568696}" v="3" dt="2025-06-16T07:35:25.557"/>
  </p1510:revLst>
</p1510:revInfo>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94658"/>
  </p:normalViewPr>
  <p:slideViewPr>
    <p:cSldViewPr snapToGrid="0">
      <p:cViewPr>
        <p:scale>
          <a:sx n="100" d="100"/>
          <a:sy n="100" d="100"/>
        </p:scale>
        <p:origin x="58" y="104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6/16/2025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6/16/2025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endParaRPr lang="en-US" dirty="0"/>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dirty="0"/>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dirty="0"/>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dirty="0"/>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dirty="0"/>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dirty="0"/>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dirty="0"/>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dirty="0"/>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dirty="0"/>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dirty="0"/>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dirty="0"/>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dirty="0"/>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dirty="0"/>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dirty="0"/>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dirty="0"/>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dirty="0"/>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dirty="0"/>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6/16/2025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6/16/2025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dirty="0"/>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dirty="0"/>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dirty="0"/>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dirty="0"/>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dirty="0"/>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dirty="0"/>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dirty="0"/>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dirty="0"/>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dirty="0"/>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dirty="0"/>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dirty="0"/>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dirty="0"/>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dirty="0"/>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aitra-VL-11"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hyperlink" Target="mailto:chaithravlc@gmail.com" TargetMode="External"/><Relationship Id="rId4" Type="http://schemas.openxmlformats.org/officeDocument/2006/relationships/hyperlink" Target="https://www.linkedin.com/in/chaitra-v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E673-2DC6-2B25-D931-151AF6A6DAD2}"/>
              </a:ext>
            </a:extLst>
          </p:cNvPr>
          <p:cNvSpPr>
            <a:spLocks noGrp="1"/>
          </p:cNvSpPr>
          <p:nvPr>
            <p:ph type="ctrTitle"/>
          </p:nvPr>
        </p:nvSpPr>
        <p:spPr>
          <a:xfrm>
            <a:off x="226282" y="533291"/>
            <a:ext cx="6378047" cy="3089399"/>
          </a:xfrm>
        </p:spPr>
        <p:txBody>
          <a:bodyPr>
            <a:normAutofit/>
          </a:bodyPr>
          <a:lstStyle/>
          <a:p>
            <a:r>
              <a:rPr lang="en-US" b="1" dirty="0">
                <a:ea typeface="Batang"/>
              </a:rPr>
              <a:t>Return rate &amp; Profitability analysis</a:t>
            </a:r>
            <a:endParaRPr lang="en-US" b="1" dirty="0"/>
          </a:p>
        </p:txBody>
      </p:sp>
      <p:sp>
        <p:nvSpPr>
          <p:cNvPr id="3" name="Subtitle 2">
            <a:extLst>
              <a:ext uri="{FF2B5EF4-FFF2-40B4-BE49-F238E27FC236}">
                <a16:creationId xmlns:a16="http://schemas.microsoft.com/office/drawing/2014/main" id="{96BB5268-1F49-1D3F-4A64-3B7A6B9BF47D}"/>
              </a:ext>
            </a:extLst>
          </p:cNvPr>
          <p:cNvSpPr>
            <a:spLocks noGrp="1"/>
          </p:cNvSpPr>
          <p:nvPr>
            <p:ph type="subTitle" idx="1"/>
          </p:nvPr>
        </p:nvSpPr>
        <p:spPr>
          <a:xfrm>
            <a:off x="612648" y="4143898"/>
            <a:ext cx="5852160" cy="855223"/>
          </a:xfrm>
        </p:spPr>
        <p:txBody>
          <a:bodyPr/>
          <a:lstStyle/>
          <a:p>
            <a:r>
              <a:rPr lang="en-US" i="1" dirty="0"/>
              <a:t>Presented by </a:t>
            </a:r>
            <a:r>
              <a:rPr lang="en-US" b="1" i="1" dirty="0"/>
              <a:t>chaitra v l</a:t>
            </a:r>
          </a:p>
        </p:txBody>
      </p:sp>
    </p:spTree>
    <p:extLst>
      <p:ext uri="{BB962C8B-B14F-4D97-AF65-F5344CB8AC3E}">
        <p14:creationId xmlns:p14="http://schemas.microsoft.com/office/powerpoint/2010/main" val="2691223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606B2-8323-500C-3B39-524D418E6AE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094A266-0961-0049-FE71-4AE64574E205}"/>
              </a:ext>
            </a:extLst>
          </p:cNvPr>
          <p:cNvSpPr/>
          <p:nvPr/>
        </p:nvSpPr>
        <p:spPr>
          <a:xfrm>
            <a:off x="517464" y="2311230"/>
            <a:ext cx="5475348" cy="372809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1B973E5-F0A0-3A73-4B4F-D54D15A3D5D2}"/>
              </a:ext>
            </a:extLst>
          </p:cNvPr>
          <p:cNvSpPr/>
          <p:nvPr/>
        </p:nvSpPr>
        <p:spPr>
          <a:xfrm>
            <a:off x="6757625" y="3145312"/>
            <a:ext cx="4878103" cy="205993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D0E56EA-5556-6835-A73C-E9FD7DBD14E3}"/>
              </a:ext>
            </a:extLst>
          </p:cNvPr>
          <p:cNvSpPr>
            <a:spLocks noGrp="1"/>
          </p:cNvSpPr>
          <p:nvPr>
            <p:ph type="title"/>
          </p:nvPr>
        </p:nvSpPr>
        <p:spPr>
          <a:xfrm>
            <a:off x="1457026" y="252243"/>
            <a:ext cx="9375484" cy="667265"/>
          </a:xfrm>
        </p:spPr>
        <p:txBody>
          <a:bodyPr>
            <a:normAutofit/>
          </a:bodyPr>
          <a:lstStyle/>
          <a:p>
            <a:r>
              <a:rPr lang="en-US" sz="2800" b="1" dirty="0">
                <a:ea typeface="+mj-lt"/>
                <a:cs typeface="+mj-lt"/>
              </a:rPr>
              <a:t>EDA</a:t>
            </a:r>
            <a:r>
              <a:rPr lang="en-US" sz="2800" b="1" dirty="0">
                <a:solidFill>
                  <a:schemeClr val="tx1">
                    <a:lumMod val="76000"/>
                    <a:lumOff val="24000"/>
                  </a:schemeClr>
                </a:solidFill>
                <a:ea typeface="+mj-lt"/>
                <a:cs typeface="+mj-lt"/>
              </a:rPr>
              <a:t>- Business-</a:t>
            </a:r>
            <a:r>
              <a:rPr lang="en-US" sz="2800" b="1" dirty="0">
                <a:ea typeface="+mj-lt"/>
                <a:cs typeface="+mj-lt"/>
              </a:rPr>
              <a:t>Centric Questions &amp; Queries</a:t>
            </a:r>
            <a:endParaRPr lang="en-US" sz="2800" b="1" dirty="0"/>
          </a:p>
        </p:txBody>
      </p:sp>
      <p:sp>
        <p:nvSpPr>
          <p:cNvPr id="11" name="Content Placeholder 10">
            <a:extLst>
              <a:ext uri="{FF2B5EF4-FFF2-40B4-BE49-F238E27FC236}">
                <a16:creationId xmlns:a16="http://schemas.microsoft.com/office/drawing/2014/main" id="{F35ED690-3DA4-F0C0-EB42-C33D0C2FB621}"/>
              </a:ext>
            </a:extLst>
          </p:cNvPr>
          <p:cNvSpPr>
            <a:spLocks noGrp="1"/>
          </p:cNvSpPr>
          <p:nvPr>
            <p:ph idx="1"/>
          </p:nvPr>
        </p:nvSpPr>
        <p:spPr>
          <a:xfrm>
            <a:off x="612649" y="915159"/>
            <a:ext cx="10436105" cy="1221635"/>
          </a:xfrm>
        </p:spPr>
        <p:txBody>
          <a:bodyPr vert="horz" lIns="91440" tIns="45720" rIns="91440" bIns="45720" rtlCol="0" anchor="t">
            <a:normAutofit fontScale="77500" lnSpcReduction="20000"/>
          </a:bodyPr>
          <a:lstStyle/>
          <a:p>
            <a:pPr marL="0" indent="0">
              <a:buNone/>
            </a:pPr>
            <a:r>
              <a:rPr lang="en-US" sz="2200" dirty="0">
                <a:ea typeface="+mn-lt"/>
                <a:cs typeface="+mn-lt"/>
              </a:rPr>
              <a:t>1) Which discount ranges are associated with negative profit margins?</a:t>
            </a:r>
          </a:p>
          <a:p>
            <a:pPr marL="0" indent="0">
              <a:buNone/>
            </a:pPr>
            <a:r>
              <a:rPr lang="en-US" sz="1400" dirty="0"/>
              <a:t>The analysis revealed that </a:t>
            </a:r>
            <a:r>
              <a:rPr lang="en-US" sz="1400" b="1" dirty="0"/>
              <a:t>higher discounts are linked to negative profit margins.</a:t>
            </a:r>
            <a:r>
              <a:rPr lang="en-US" sz="1400" dirty="0"/>
              <a:t> Specifically, </a:t>
            </a:r>
            <a:r>
              <a:rPr lang="en-US" sz="1400" b="1" dirty="0"/>
              <a:t>orders with a 20-30% discount had the lowest profit margins, </a:t>
            </a:r>
            <a:r>
              <a:rPr lang="en-US" sz="1400" dirty="0"/>
              <a:t>followed by those in the 0-10% and 10-20% ranges. This means </a:t>
            </a:r>
            <a:r>
              <a:rPr lang="en-US" sz="1400" b="1" dirty="0"/>
              <a:t>offering larger discounts may be hurting profitability</a:t>
            </a:r>
            <a:r>
              <a:rPr lang="en-US" sz="1400" dirty="0"/>
              <a:t>, and we should be </a:t>
            </a:r>
            <a:r>
              <a:rPr lang="en-US" sz="1400" b="1" dirty="0"/>
              <a:t>cautious when setting discount strategies.</a:t>
            </a:r>
          </a:p>
        </p:txBody>
      </p:sp>
      <p:pic>
        <p:nvPicPr>
          <p:cNvPr id="12" name="Picture 11" descr="A screenshot of a computer code&#10;&#10;AI-generated content may be incorrect.">
            <a:extLst>
              <a:ext uri="{FF2B5EF4-FFF2-40B4-BE49-F238E27FC236}">
                <a16:creationId xmlns:a16="http://schemas.microsoft.com/office/drawing/2014/main" id="{E462310D-630D-DDAF-6EEB-B31314A40405}"/>
              </a:ext>
            </a:extLst>
          </p:cNvPr>
          <p:cNvPicPr>
            <a:picLocks noChangeAspect="1"/>
          </p:cNvPicPr>
          <p:nvPr/>
        </p:nvPicPr>
        <p:blipFill>
          <a:blip r:embed="rId2"/>
          <a:stretch>
            <a:fillRect/>
          </a:stretch>
        </p:blipFill>
        <p:spPr>
          <a:xfrm>
            <a:off x="800486" y="2713466"/>
            <a:ext cx="4927514" cy="2944769"/>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5230DBE9-021C-DC64-FC62-8D26FB44811D}"/>
              </a:ext>
            </a:extLst>
          </p:cNvPr>
          <p:cNvPicPr>
            <a:picLocks noChangeAspect="1"/>
          </p:cNvPicPr>
          <p:nvPr/>
        </p:nvPicPr>
        <p:blipFill>
          <a:blip r:embed="rId3"/>
          <a:stretch>
            <a:fillRect/>
          </a:stretch>
        </p:blipFill>
        <p:spPr>
          <a:xfrm>
            <a:off x="7164087" y="3521546"/>
            <a:ext cx="4073096" cy="1328608"/>
          </a:xfrm>
          <a:prstGeom prst="rect">
            <a:avLst/>
          </a:prstGeom>
        </p:spPr>
      </p:pic>
    </p:spTree>
    <p:extLst>
      <p:ext uri="{BB962C8B-B14F-4D97-AF65-F5344CB8AC3E}">
        <p14:creationId xmlns:p14="http://schemas.microsoft.com/office/powerpoint/2010/main" val="2369837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FFCCD-C225-156E-9C43-1BFA7F16B7D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1F25ED-2D9C-5E23-B13B-1B8F7EF4F6AE}"/>
              </a:ext>
            </a:extLst>
          </p:cNvPr>
          <p:cNvSpPr/>
          <p:nvPr/>
        </p:nvSpPr>
        <p:spPr>
          <a:xfrm>
            <a:off x="270328" y="1394770"/>
            <a:ext cx="5207619" cy="234825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073116-3DE2-26DF-6CD7-55AF630ADFD7}"/>
              </a:ext>
            </a:extLst>
          </p:cNvPr>
          <p:cNvSpPr/>
          <p:nvPr/>
        </p:nvSpPr>
        <p:spPr>
          <a:xfrm>
            <a:off x="270328" y="3897015"/>
            <a:ext cx="5156130" cy="2791038"/>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25DB2CB-446F-2D50-353B-C975877C30D3}"/>
              </a:ext>
            </a:extLst>
          </p:cNvPr>
          <p:cNvSpPr>
            <a:spLocks noGrp="1"/>
          </p:cNvSpPr>
          <p:nvPr>
            <p:ph idx="1"/>
          </p:nvPr>
        </p:nvSpPr>
        <p:spPr>
          <a:xfrm>
            <a:off x="396277" y="3010"/>
            <a:ext cx="11525203" cy="6306350"/>
          </a:xfrm>
        </p:spPr>
        <p:txBody>
          <a:bodyPr vert="horz" lIns="91440" tIns="45720" rIns="91440" bIns="45720" rtlCol="0" anchor="t">
            <a:noAutofit/>
          </a:bodyPr>
          <a:lstStyle/>
          <a:p>
            <a:pPr marL="0" indent="0">
              <a:buNone/>
            </a:pPr>
            <a:r>
              <a:rPr lang="en-US" sz="1400" dirty="0">
                <a:ea typeface="+mn-lt"/>
                <a:cs typeface="+mn-lt"/>
              </a:rPr>
              <a:t>2) What are the average discount and total profit margin by product category?</a:t>
            </a:r>
          </a:p>
          <a:p>
            <a:pPr marL="0" indent="0">
              <a:lnSpc>
                <a:spcPct val="100000"/>
              </a:lnSpc>
              <a:buNone/>
            </a:pPr>
            <a:r>
              <a:rPr lang="en-US" sz="1100" dirty="0"/>
              <a:t>I observed that the</a:t>
            </a:r>
            <a:r>
              <a:rPr lang="en-US" sz="1100" b="1" dirty="0"/>
              <a:t> first four product sub-category in output had negative profit margins.</a:t>
            </a:r>
            <a:r>
              <a:rPr lang="en-US" sz="1100" dirty="0"/>
              <a:t> To investigate further, I analyzed the return rate for these categories- since high return rate often lead to loss due to refund costs, damaged goods. The </a:t>
            </a:r>
            <a:r>
              <a:rPr lang="en-US" sz="1100" b="1" dirty="0"/>
              <a:t>analysis revealed significantly high return rates </a:t>
            </a:r>
            <a:r>
              <a:rPr lang="en-US" sz="1100" dirty="0"/>
              <a:t>in these categories(e.g.,</a:t>
            </a:r>
            <a:r>
              <a:rPr lang="en-US" sz="1100" b="1" dirty="0"/>
              <a:t> Scissors, Rulers, Trimmers had a 1.45% return rate</a:t>
            </a:r>
            <a:r>
              <a:rPr lang="en-US" sz="1100" dirty="0"/>
              <a:t>,</a:t>
            </a:r>
            <a:r>
              <a:rPr lang="en-US" sz="1100" b="1" dirty="0"/>
              <a:t> Tables had a 1.24%</a:t>
            </a:r>
            <a:r>
              <a:rPr lang="en-US" sz="1100" dirty="0"/>
              <a:t>), suggested a</a:t>
            </a:r>
            <a:r>
              <a:rPr lang="en-US" sz="1100" b="1" dirty="0"/>
              <a:t> strong correlation between returns and negative profit.</a:t>
            </a:r>
          </a:p>
          <a:p>
            <a:pPr marL="0" indent="0">
              <a:lnSpc>
                <a:spcPct val="100000"/>
              </a:lnSpc>
              <a:buNone/>
            </a:pPr>
            <a:r>
              <a:rPr lang="en-US" sz="1100" b="1" dirty="0"/>
              <a:t>By identifying that more than 1 out of every 100 orders in these categories gets returned</a:t>
            </a:r>
            <a:r>
              <a:rPr lang="en-US" sz="1100" dirty="0"/>
              <a:t>, we can target interventions that could reduce return-related losses and </a:t>
            </a:r>
            <a:r>
              <a:rPr lang="en-US" sz="1100" b="1" dirty="0"/>
              <a:t>potentially recover up to 5-10% of the lost margin.</a:t>
            </a:r>
          </a:p>
        </p:txBody>
      </p:sp>
      <p:pic>
        <p:nvPicPr>
          <p:cNvPr id="5" name="Picture 4" descr="A screenshot of a computer code&#10;&#10;AI-generated content may be incorrect.">
            <a:extLst>
              <a:ext uri="{FF2B5EF4-FFF2-40B4-BE49-F238E27FC236}">
                <a16:creationId xmlns:a16="http://schemas.microsoft.com/office/drawing/2014/main" id="{26780DE8-B9C3-EFD9-AA84-7982F04FBD15}"/>
              </a:ext>
            </a:extLst>
          </p:cNvPr>
          <p:cNvPicPr>
            <a:picLocks noChangeAspect="1"/>
          </p:cNvPicPr>
          <p:nvPr/>
        </p:nvPicPr>
        <p:blipFill>
          <a:blip r:embed="rId2"/>
          <a:stretch>
            <a:fillRect/>
          </a:stretch>
        </p:blipFill>
        <p:spPr>
          <a:xfrm>
            <a:off x="612432" y="1605091"/>
            <a:ext cx="4438650" cy="200025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F0234E2-4197-3D7A-7BF6-6D5EF98268D7}"/>
              </a:ext>
            </a:extLst>
          </p:cNvPr>
          <p:cNvPicPr>
            <a:picLocks noChangeAspect="1"/>
          </p:cNvPicPr>
          <p:nvPr/>
        </p:nvPicPr>
        <p:blipFill>
          <a:blip r:embed="rId3"/>
          <a:stretch>
            <a:fillRect/>
          </a:stretch>
        </p:blipFill>
        <p:spPr>
          <a:xfrm>
            <a:off x="663660" y="4043620"/>
            <a:ext cx="4387679" cy="2488084"/>
          </a:xfrm>
          <a:prstGeom prst="rect">
            <a:avLst/>
          </a:prstGeom>
        </p:spPr>
      </p:pic>
      <p:sp>
        <p:nvSpPr>
          <p:cNvPr id="8" name="Rectangle: Rounded Corners 7">
            <a:extLst>
              <a:ext uri="{FF2B5EF4-FFF2-40B4-BE49-F238E27FC236}">
                <a16:creationId xmlns:a16="http://schemas.microsoft.com/office/drawing/2014/main" id="{BD23A3CD-F554-C83C-BBBC-F10EDE56B687}"/>
              </a:ext>
            </a:extLst>
          </p:cNvPr>
          <p:cNvSpPr/>
          <p:nvPr/>
        </p:nvSpPr>
        <p:spPr>
          <a:xfrm>
            <a:off x="6283949" y="1394769"/>
            <a:ext cx="5526835" cy="234825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34E2E26-4665-28CD-BF09-44E487CA4F4E}"/>
              </a:ext>
            </a:extLst>
          </p:cNvPr>
          <p:cNvSpPr/>
          <p:nvPr/>
        </p:nvSpPr>
        <p:spPr>
          <a:xfrm>
            <a:off x="6283950" y="3897014"/>
            <a:ext cx="5526835" cy="279104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omputer code with text&#10;&#10;AI-generated content may be incorrect.">
            <a:extLst>
              <a:ext uri="{FF2B5EF4-FFF2-40B4-BE49-F238E27FC236}">
                <a16:creationId xmlns:a16="http://schemas.microsoft.com/office/drawing/2014/main" id="{F033AC3A-C6EC-7B42-0B97-54BC0545C47D}"/>
              </a:ext>
            </a:extLst>
          </p:cNvPr>
          <p:cNvPicPr>
            <a:picLocks noChangeAspect="1"/>
          </p:cNvPicPr>
          <p:nvPr/>
        </p:nvPicPr>
        <p:blipFill>
          <a:blip r:embed="rId4"/>
          <a:stretch>
            <a:fillRect/>
          </a:stretch>
        </p:blipFill>
        <p:spPr>
          <a:xfrm>
            <a:off x="6513813" y="1626972"/>
            <a:ext cx="5085321" cy="1977080"/>
          </a:xfrm>
          <a:prstGeom prst="rect">
            <a:avLst/>
          </a:prstGeom>
        </p:spPr>
      </p:pic>
      <p:pic>
        <p:nvPicPr>
          <p:cNvPr id="14" name="Picture 13" descr="A screenshot of a number&#10;&#10;AI-generated content may be incorrect.">
            <a:extLst>
              <a:ext uri="{FF2B5EF4-FFF2-40B4-BE49-F238E27FC236}">
                <a16:creationId xmlns:a16="http://schemas.microsoft.com/office/drawing/2014/main" id="{CBABB911-20D4-9EC6-E49A-A2FB2DF05B3A}"/>
              </a:ext>
            </a:extLst>
          </p:cNvPr>
          <p:cNvPicPr>
            <a:picLocks noChangeAspect="1"/>
          </p:cNvPicPr>
          <p:nvPr/>
        </p:nvPicPr>
        <p:blipFill>
          <a:blip r:embed="rId5"/>
          <a:stretch>
            <a:fillRect/>
          </a:stretch>
        </p:blipFill>
        <p:spPr>
          <a:xfrm>
            <a:off x="6730313" y="4426551"/>
            <a:ext cx="4652320" cy="1722223"/>
          </a:xfrm>
          <a:prstGeom prst="rect">
            <a:avLst/>
          </a:prstGeom>
        </p:spPr>
      </p:pic>
    </p:spTree>
    <p:extLst>
      <p:ext uri="{BB962C8B-B14F-4D97-AF65-F5344CB8AC3E}">
        <p14:creationId xmlns:p14="http://schemas.microsoft.com/office/powerpoint/2010/main" val="21181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F7EF1-EF1A-1147-3D88-0CC50C057BB1}"/>
              </a:ext>
            </a:extLst>
          </p:cNvPr>
          <p:cNvSpPr>
            <a:spLocks noGrp="1"/>
          </p:cNvSpPr>
          <p:nvPr>
            <p:ph type="title"/>
          </p:nvPr>
        </p:nvSpPr>
        <p:spPr>
          <a:xfrm>
            <a:off x="493174" y="348639"/>
            <a:ext cx="11418709" cy="968398"/>
          </a:xfrm>
        </p:spPr>
        <p:txBody>
          <a:bodyPr vert="horz" lIns="91440" tIns="45720" rIns="91440" bIns="45720" rtlCol="0" anchor="t" anchorCtr="0">
            <a:normAutofit fontScale="90000"/>
          </a:bodyPr>
          <a:lstStyle/>
          <a:p>
            <a:r>
              <a:rPr lang="en-US" sz="1600" dirty="0">
                <a:solidFill>
                  <a:schemeClr val="tx1">
                    <a:lumMod val="65000"/>
                    <a:lumOff val="35000"/>
                  </a:schemeClr>
                </a:solidFill>
                <a:latin typeface="Avenir Next LT Pro Light"/>
                <a:ea typeface="+mj-lt"/>
                <a:cs typeface="+mj-lt"/>
              </a:rPr>
              <a:t>3) </a:t>
            </a:r>
            <a:r>
              <a:rPr lang="en-US" sz="1600" cap="none" dirty="0">
                <a:solidFill>
                  <a:schemeClr val="tx1">
                    <a:lumMod val="65000"/>
                    <a:lumOff val="35000"/>
                  </a:schemeClr>
                </a:solidFill>
                <a:latin typeface="Avenir Next LT Pro Light"/>
                <a:ea typeface="+mj-lt"/>
                <a:cs typeface="+mj-lt"/>
              </a:rPr>
              <a:t>Do returned orders show negative profit?</a:t>
            </a:r>
            <a:br>
              <a:rPr lang="en-US" sz="1600" cap="none" dirty="0">
                <a:solidFill>
                  <a:schemeClr val="tx1">
                    <a:lumMod val="65000"/>
                    <a:lumOff val="35000"/>
                  </a:schemeClr>
                </a:solidFill>
                <a:latin typeface="Avenir Next LT Pro Light"/>
                <a:ea typeface="+mj-lt"/>
                <a:cs typeface="+mj-lt"/>
              </a:rPr>
            </a:br>
            <a:br>
              <a:rPr lang="en-US" sz="1600" cap="none" dirty="0">
                <a:latin typeface="Avenir Next LT Pro Light"/>
                <a:ea typeface="+mj-lt"/>
                <a:cs typeface="+mj-lt"/>
              </a:rPr>
            </a:br>
            <a:r>
              <a:rPr lang="en-US" sz="1400" cap="none" dirty="0">
                <a:solidFill>
                  <a:schemeClr val="tx1">
                    <a:lumMod val="65000"/>
                    <a:lumOff val="35000"/>
                  </a:schemeClr>
                </a:solidFill>
                <a:latin typeface="Avenir Next LT Pro Light"/>
                <a:ea typeface="Batang"/>
              </a:rPr>
              <a:t>I looked into whether returned orders lead to losses.</a:t>
            </a:r>
            <a:r>
              <a:rPr lang="en-US" sz="1400" b="1" cap="none" dirty="0">
                <a:solidFill>
                  <a:schemeClr val="tx1">
                    <a:lumMod val="65000"/>
                    <a:lumOff val="35000"/>
                  </a:schemeClr>
                </a:solidFill>
                <a:latin typeface="Avenir Next LT Pro Light"/>
                <a:ea typeface="Batang"/>
              </a:rPr>
              <a:t> Returned orders do not show negative profit </a:t>
            </a:r>
            <a:r>
              <a:rPr lang="en-US" sz="1400" cap="none" dirty="0">
                <a:solidFill>
                  <a:schemeClr val="tx1">
                    <a:lumMod val="65000"/>
                    <a:lumOff val="35000"/>
                  </a:schemeClr>
                </a:solidFill>
                <a:latin typeface="Avenir Next LT Pro Light"/>
                <a:ea typeface="Batang"/>
              </a:rPr>
              <a:t>– they have a higher average profit (238.14) compared to non-returned orders (137.88).</a:t>
            </a:r>
            <a:br>
              <a:rPr lang="en-US" sz="1400" cap="none" dirty="0">
                <a:latin typeface="Avenir Next LT Pro Light"/>
                <a:ea typeface="Batang"/>
              </a:rPr>
            </a:br>
            <a:r>
              <a:rPr lang="en-US" sz="1400" cap="none" dirty="0">
                <a:solidFill>
                  <a:schemeClr val="tx1">
                    <a:lumMod val="65000"/>
                    <a:lumOff val="35000"/>
                  </a:schemeClr>
                </a:solidFill>
                <a:latin typeface="Avenir Next LT Pro Light"/>
                <a:ea typeface="Batang"/>
              </a:rPr>
              <a:t>This suggests the</a:t>
            </a:r>
            <a:r>
              <a:rPr lang="en-US" sz="1400" b="1" cap="none" dirty="0">
                <a:solidFill>
                  <a:schemeClr val="tx1">
                    <a:lumMod val="65000"/>
                    <a:lumOff val="35000"/>
                  </a:schemeClr>
                </a:solidFill>
                <a:latin typeface="Avenir Next LT Pro Light"/>
                <a:ea typeface="Batang"/>
              </a:rPr>
              <a:t> return process is currently well-managed and not hurting profitability.</a:t>
            </a:r>
            <a:endParaRPr lang="en-US" sz="1400" b="1" cap="none" dirty="0">
              <a:solidFill>
                <a:schemeClr val="tx1">
                  <a:lumMod val="65000"/>
                  <a:lumOff val="35000"/>
                </a:schemeClr>
              </a:solidFill>
              <a:latin typeface="Avenir Next LT Pro Light"/>
            </a:endParaRPr>
          </a:p>
        </p:txBody>
      </p:sp>
      <p:sp>
        <p:nvSpPr>
          <p:cNvPr id="5" name="Rectangle: Rounded Corners 4">
            <a:extLst>
              <a:ext uri="{FF2B5EF4-FFF2-40B4-BE49-F238E27FC236}">
                <a16:creationId xmlns:a16="http://schemas.microsoft.com/office/drawing/2014/main" id="{EAC75EF8-475D-3D6F-16DF-DD0939A82BC8}"/>
              </a:ext>
            </a:extLst>
          </p:cNvPr>
          <p:cNvSpPr/>
          <p:nvPr/>
        </p:nvSpPr>
        <p:spPr>
          <a:xfrm>
            <a:off x="489242" y="2047823"/>
            <a:ext cx="5503570" cy="295668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12290B9-E654-4A42-DA65-4690034EAC3A}"/>
              </a:ext>
            </a:extLst>
          </p:cNvPr>
          <p:cNvSpPr/>
          <p:nvPr/>
        </p:nvSpPr>
        <p:spPr>
          <a:xfrm>
            <a:off x="6502456" y="2491852"/>
            <a:ext cx="5193127" cy="192187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background with text&#10;&#10;AI-generated content may be incorrect.">
            <a:extLst>
              <a:ext uri="{FF2B5EF4-FFF2-40B4-BE49-F238E27FC236}">
                <a16:creationId xmlns:a16="http://schemas.microsoft.com/office/drawing/2014/main" id="{1ADC5E73-6563-523B-59BE-194031050A8B}"/>
              </a:ext>
            </a:extLst>
          </p:cNvPr>
          <p:cNvPicPr>
            <a:picLocks noChangeAspect="1"/>
          </p:cNvPicPr>
          <p:nvPr/>
        </p:nvPicPr>
        <p:blipFill>
          <a:blip r:embed="rId2"/>
          <a:stretch>
            <a:fillRect/>
          </a:stretch>
        </p:blipFill>
        <p:spPr>
          <a:xfrm>
            <a:off x="816210" y="2634251"/>
            <a:ext cx="4856434" cy="178705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77C7D14B-2B70-B17A-F0A7-D4E050374EA5}"/>
              </a:ext>
            </a:extLst>
          </p:cNvPr>
          <p:cNvPicPr>
            <a:picLocks noChangeAspect="1"/>
          </p:cNvPicPr>
          <p:nvPr/>
        </p:nvPicPr>
        <p:blipFill>
          <a:blip r:embed="rId3"/>
          <a:stretch>
            <a:fillRect/>
          </a:stretch>
        </p:blipFill>
        <p:spPr>
          <a:xfrm>
            <a:off x="6958484" y="2930819"/>
            <a:ext cx="4295775" cy="1052806"/>
          </a:xfrm>
          <a:prstGeom prst="rect">
            <a:avLst/>
          </a:prstGeom>
        </p:spPr>
      </p:pic>
    </p:spTree>
    <p:extLst>
      <p:ext uri="{BB962C8B-B14F-4D97-AF65-F5344CB8AC3E}">
        <p14:creationId xmlns:p14="http://schemas.microsoft.com/office/powerpoint/2010/main" val="1015347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55DA-9ADC-B902-0B18-D5F5FD2FB0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C9AEEF-7EB2-5B2A-76DA-1250A0C091E8}"/>
              </a:ext>
            </a:extLst>
          </p:cNvPr>
          <p:cNvSpPr>
            <a:spLocks noGrp="1"/>
          </p:cNvSpPr>
          <p:nvPr>
            <p:ph type="title"/>
          </p:nvPr>
        </p:nvSpPr>
        <p:spPr>
          <a:xfrm>
            <a:off x="276805" y="104046"/>
            <a:ext cx="6517450" cy="2746397"/>
          </a:xfrm>
        </p:spPr>
        <p:txBody>
          <a:bodyPr vert="horz" lIns="91440" tIns="45720" rIns="91440" bIns="45720" rtlCol="0" anchor="t" anchorCtr="0">
            <a:normAutofit/>
          </a:bodyPr>
          <a:lstStyle/>
          <a:p>
            <a:r>
              <a:rPr lang="en-US" sz="1600" cap="none" dirty="0">
                <a:solidFill>
                  <a:schemeClr val="tx1">
                    <a:lumMod val="65000"/>
                    <a:lumOff val="35000"/>
                  </a:schemeClr>
                </a:solidFill>
                <a:latin typeface="Avenir Next LT Pro Light"/>
                <a:ea typeface="+mj-lt"/>
                <a:cs typeface="+mj-lt"/>
              </a:rPr>
              <a:t>4) Which cities in each region are most and least profitable?</a:t>
            </a:r>
            <a:br>
              <a:rPr lang="en-US" sz="1600" cap="none" dirty="0">
                <a:solidFill>
                  <a:schemeClr val="tx1">
                    <a:lumMod val="65000"/>
                    <a:lumOff val="35000"/>
                  </a:schemeClr>
                </a:solidFill>
                <a:latin typeface="Avenir Next LT Pro Light"/>
                <a:ea typeface="+mj-lt"/>
                <a:cs typeface="+mj-lt"/>
              </a:rPr>
            </a:br>
            <a:br>
              <a:rPr lang="en-US" sz="1600" cap="none" dirty="0">
                <a:latin typeface="Avenir Next LT Pro Light"/>
                <a:ea typeface="+mj-lt"/>
                <a:cs typeface="+mj-lt"/>
              </a:rPr>
            </a:br>
            <a:r>
              <a:rPr lang="en-US" sz="1200" cap="none" dirty="0">
                <a:solidFill>
                  <a:schemeClr val="tx1">
                    <a:lumMod val="65000"/>
                    <a:lumOff val="35000"/>
                  </a:schemeClr>
                </a:solidFill>
                <a:latin typeface="Avenir Next LT Pro Light"/>
                <a:ea typeface="Batang"/>
              </a:rPr>
              <a:t>This helps us identify which cities are contributing most to the company's profitability – and which ones are underperforming.</a:t>
            </a:r>
            <a:br>
              <a:rPr lang="en-US" sz="1200" cap="none" dirty="0">
                <a:latin typeface="Avenir Next LT Pro Light"/>
                <a:ea typeface="Batang"/>
              </a:rPr>
            </a:br>
            <a:br>
              <a:rPr lang="en-US" sz="1200" cap="none" dirty="0">
                <a:latin typeface="Avenir Next LT Pro Light"/>
                <a:ea typeface="Batang"/>
              </a:rPr>
            </a:br>
            <a:r>
              <a:rPr lang="en-US" sz="1200" cap="none" dirty="0">
                <a:solidFill>
                  <a:schemeClr val="tx1">
                    <a:lumMod val="65000"/>
                    <a:lumOff val="35000"/>
                  </a:schemeClr>
                </a:solidFill>
                <a:latin typeface="Avenir Next LT Pro Light"/>
                <a:ea typeface="Batang"/>
              </a:rPr>
              <a:t>In the</a:t>
            </a:r>
            <a:r>
              <a:rPr lang="en-US" sz="1200" b="1" cap="none" dirty="0">
                <a:solidFill>
                  <a:schemeClr val="tx1">
                    <a:lumMod val="65000"/>
                    <a:lumOff val="35000"/>
                  </a:schemeClr>
                </a:solidFill>
                <a:latin typeface="Avenir Next LT Pro Light"/>
                <a:ea typeface="Batang"/>
              </a:rPr>
              <a:t> central</a:t>
            </a:r>
            <a:r>
              <a:rPr lang="en-US" sz="1200" cap="none" dirty="0">
                <a:solidFill>
                  <a:schemeClr val="tx1">
                    <a:lumMod val="65000"/>
                    <a:lumOff val="35000"/>
                  </a:schemeClr>
                </a:solidFill>
                <a:latin typeface="Avenir Next LT Pro Light"/>
                <a:ea typeface="Batang"/>
              </a:rPr>
              <a:t> region:</a:t>
            </a:r>
            <a:br>
              <a:rPr lang="en-US" sz="1200" cap="none" dirty="0">
                <a:latin typeface="Avenir Next LT Pro Light"/>
                <a:ea typeface="Batang"/>
              </a:rPr>
            </a:br>
            <a:br>
              <a:rPr lang="en-US" sz="1200" cap="none" dirty="0">
                <a:latin typeface="Avenir Next LT Pro Light"/>
                <a:ea typeface="Batang"/>
              </a:rPr>
            </a:br>
            <a:r>
              <a:rPr lang="en-US" sz="1200" cap="none" dirty="0">
                <a:solidFill>
                  <a:schemeClr val="tx1">
                    <a:lumMod val="65000"/>
                    <a:lumOff val="35000"/>
                  </a:schemeClr>
                </a:solidFill>
                <a:latin typeface="Avenir Next LT Pro Light"/>
                <a:ea typeface="Batang"/>
              </a:rPr>
              <a:t>*</a:t>
            </a:r>
            <a:r>
              <a:rPr lang="en-US" sz="1200" b="1" cap="none" dirty="0">
                <a:solidFill>
                  <a:schemeClr val="tx1">
                    <a:lumMod val="65000"/>
                    <a:lumOff val="35000"/>
                  </a:schemeClr>
                </a:solidFill>
                <a:latin typeface="Avenir Next LT Pro Light"/>
                <a:ea typeface="Batang"/>
              </a:rPr>
              <a:t> Houston is the top-performing city, generating the highest total profit.</a:t>
            </a:r>
            <a:br>
              <a:rPr lang="en-US" sz="1200" b="1" cap="none" dirty="0">
                <a:latin typeface="Avenir Next LT Pro Light"/>
                <a:ea typeface="Batang"/>
              </a:rPr>
            </a:br>
            <a:br>
              <a:rPr lang="en-US" sz="1200" b="1" cap="none" dirty="0">
                <a:latin typeface="Avenir Next LT Pro Light"/>
              </a:rPr>
            </a:br>
            <a:r>
              <a:rPr lang="en-US" sz="1200" cap="none" dirty="0">
                <a:solidFill>
                  <a:schemeClr val="tx1">
                    <a:lumMod val="65000"/>
                    <a:lumOff val="35000"/>
                  </a:schemeClr>
                </a:solidFill>
                <a:latin typeface="Avenir Next LT Pro Light"/>
                <a:ea typeface="Batang"/>
              </a:rPr>
              <a:t>* on the other hand, cities like</a:t>
            </a:r>
            <a:r>
              <a:rPr lang="en-US" sz="1200" b="1" cap="none" dirty="0">
                <a:solidFill>
                  <a:schemeClr val="tx1">
                    <a:lumMod val="65000"/>
                    <a:lumOff val="35000"/>
                  </a:schemeClr>
                </a:solidFill>
                <a:latin typeface="Avenir Next LT Pro Light"/>
                <a:ea typeface="Batang"/>
              </a:rPr>
              <a:t> Racine and Marion </a:t>
            </a:r>
            <a:r>
              <a:rPr lang="en-US" sz="1200" cap="none" dirty="0">
                <a:solidFill>
                  <a:schemeClr val="tx1">
                    <a:lumMod val="65000"/>
                    <a:lumOff val="35000"/>
                  </a:schemeClr>
                </a:solidFill>
                <a:latin typeface="Avenir Next LT Pro Light"/>
                <a:ea typeface="Batang"/>
              </a:rPr>
              <a:t>are at the bottom of the list, contributing the</a:t>
            </a:r>
            <a:r>
              <a:rPr lang="en-US" sz="1200" b="1" cap="none" dirty="0">
                <a:solidFill>
                  <a:schemeClr val="tx1">
                    <a:lumMod val="65000"/>
                    <a:lumOff val="35000"/>
                  </a:schemeClr>
                </a:solidFill>
                <a:latin typeface="Avenir Next LT Pro Light"/>
                <a:ea typeface="Batang"/>
              </a:rPr>
              <a:t> least profit in the region.</a:t>
            </a:r>
            <a:br>
              <a:rPr lang="en-US" sz="1200" b="1" cap="none" dirty="0">
                <a:latin typeface="Avenir Next LT Pro Light"/>
                <a:ea typeface="Batang"/>
              </a:rPr>
            </a:br>
            <a:br>
              <a:rPr lang="en-US" sz="1200" cap="none" dirty="0">
                <a:latin typeface="Avenir Next LT Pro Light"/>
                <a:ea typeface="Batang"/>
              </a:rPr>
            </a:br>
            <a:r>
              <a:rPr lang="en-US" sz="1200" cap="none" dirty="0">
                <a:solidFill>
                  <a:schemeClr val="tx1">
                    <a:lumMod val="65000"/>
                    <a:lumOff val="35000"/>
                  </a:schemeClr>
                </a:solidFill>
                <a:latin typeface="Avenir Next LT Pro Light"/>
                <a:ea typeface="Batang"/>
              </a:rPr>
              <a:t>This kind of ranking helps business teams focus efforts –</a:t>
            </a:r>
            <a:r>
              <a:rPr lang="en-US" sz="1200" b="1" cap="none" dirty="0">
                <a:solidFill>
                  <a:schemeClr val="tx1">
                    <a:lumMod val="65000"/>
                    <a:lumOff val="35000"/>
                  </a:schemeClr>
                </a:solidFill>
                <a:latin typeface="Avenir Next LT Pro Light"/>
                <a:ea typeface="Batang"/>
              </a:rPr>
              <a:t> such as boosting marketing or reviewing operations – in cities that are underperforming</a:t>
            </a:r>
            <a:r>
              <a:rPr lang="en-US" sz="1200" cap="none" dirty="0">
                <a:solidFill>
                  <a:schemeClr val="tx1">
                    <a:lumMod val="65000"/>
                    <a:lumOff val="35000"/>
                  </a:schemeClr>
                </a:solidFill>
                <a:latin typeface="Avenir Next LT Pro Light"/>
                <a:ea typeface="Batang"/>
              </a:rPr>
              <a:t> compared to others in their region.</a:t>
            </a:r>
            <a:endParaRPr lang="en-US" sz="1200" cap="none">
              <a:solidFill>
                <a:schemeClr val="tx1">
                  <a:lumMod val="65000"/>
                  <a:lumOff val="35000"/>
                </a:schemeClr>
              </a:solidFill>
              <a:latin typeface="Avenir Next LT Pro Light"/>
            </a:endParaRPr>
          </a:p>
        </p:txBody>
      </p:sp>
      <p:sp>
        <p:nvSpPr>
          <p:cNvPr id="5" name="Rectangle: Rounded Corners 4">
            <a:extLst>
              <a:ext uri="{FF2B5EF4-FFF2-40B4-BE49-F238E27FC236}">
                <a16:creationId xmlns:a16="http://schemas.microsoft.com/office/drawing/2014/main" id="{3CA7E688-DCD4-A3D5-7EB8-552306B43295}"/>
              </a:ext>
            </a:extLst>
          </p:cNvPr>
          <p:cNvSpPr/>
          <p:nvPr/>
        </p:nvSpPr>
        <p:spPr>
          <a:xfrm>
            <a:off x="131760" y="3430712"/>
            <a:ext cx="6510162" cy="212883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23BD845-8B10-D21C-C5FE-F804406A66D5}"/>
              </a:ext>
            </a:extLst>
          </p:cNvPr>
          <p:cNvSpPr/>
          <p:nvPr/>
        </p:nvSpPr>
        <p:spPr>
          <a:xfrm>
            <a:off x="6888160" y="1118371"/>
            <a:ext cx="4929720" cy="561898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text&#10;&#10;AI-generated content may be incorrect.">
            <a:extLst>
              <a:ext uri="{FF2B5EF4-FFF2-40B4-BE49-F238E27FC236}">
                <a16:creationId xmlns:a16="http://schemas.microsoft.com/office/drawing/2014/main" id="{7884795D-D33A-E16A-A014-002705376D31}"/>
              </a:ext>
            </a:extLst>
          </p:cNvPr>
          <p:cNvPicPr>
            <a:picLocks noChangeAspect="1"/>
          </p:cNvPicPr>
          <p:nvPr/>
        </p:nvPicPr>
        <p:blipFill>
          <a:blip r:embed="rId2"/>
          <a:stretch>
            <a:fillRect/>
          </a:stretch>
        </p:blipFill>
        <p:spPr>
          <a:xfrm>
            <a:off x="276872" y="3858625"/>
            <a:ext cx="6210181" cy="126682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1A78FED1-CF01-6C0A-0E4F-6B85BC408936}"/>
              </a:ext>
            </a:extLst>
          </p:cNvPr>
          <p:cNvPicPr>
            <a:picLocks noChangeAspect="1"/>
          </p:cNvPicPr>
          <p:nvPr/>
        </p:nvPicPr>
        <p:blipFill>
          <a:blip r:embed="rId3"/>
          <a:stretch>
            <a:fillRect/>
          </a:stretch>
        </p:blipFill>
        <p:spPr>
          <a:xfrm>
            <a:off x="7337013" y="1398822"/>
            <a:ext cx="3933825" cy="5038725"/>
          </a:xfrm>
          <a:prstGeom prst="rect">
            <a:avLst/>
          </a:prstGeom>
        </p:spPr>
      </p:pic>
    </p:spTree>
    <p:extLst>
      <p:ext uri="{BB962C8B-B14F-4D97-AF65-F5344CB8AC3E}">
        <p14:creationId xmlns:p14="http://schemas.microsoft.com/office/powerpoint/2010/main" val="212301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0257-7043-9322-F002-6468CE4004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B1DED9-F42B-4984-52AF-834AE892F243}"/>
              </a:ext>
            </a:extLst>
          </p:cNvPr>
          <p:cNvSpPr>
            <a:spLocks noGrp="1"/>
          </p:cNvSpPr>
          <p:nvPr>
            <p:ph type="title"/>
          </p:nvPr>
        </p:nvSpPr>
        <p:spPr>
          <a:xfrm>
            <a:off x="483767" y="104046"/>
            <a:ext cx="6028266" cy="2501805"/>
          </a:xfrm>
        </p:spPr>
        <p:txBody>
          <a:bodyPr vert="horz" lIns="91440" tIns="45720" rIns="91440" bIns="45720" rtlCol="0" anchor="t" anchorCtr="0">
            <a:normAutofit fontScale="90000"/>
          </a:bodyPr>
          <a:lstStyle/>
          <a:p>
            <a:r>
              <a:rPr lang="en-US" sz="1800" cap="none" dirty="0">
                <a:solidFill>
                  <a:schemeClr val="tx1">
                    <a:lumMod val="65000"/>
                    <a:lumOff val="35000"/>
                  </a:schemeClr>
                </a:solidFill>
                <a:latin typeface="Avenir Next LT Pro Light"/>
                <a:ea typeface="+mj-lt"/>
                <a:cs typeface="+mj-lt"/>
              </a:rPr>
              <a:t>5) Are we growing profitably?</a:t>
            </a:r>
            <a:br>
              <a:rPr lang="en-US" sz="1600" cap="none" dirty="0">
                <a:solidFill>
                  <a:schemeClr val="tx1">
                    <a:lumMod val="65000"/>
                    <a:lumOff val="35000"/>
                  </a:schemeClr>
                </a:solidFill>
                <a:ea typeface="+mj-lt"/>
                <a:cs typeface="+mj-lt"/>
              </a:rPr>
            </a:br>
            <a:br>
              <a:rPr lang="en-US" sz="1600" cap="none" dirty="0">
                <a:ea typeface="+mj-lt"/>
                <a:cs typeface="+mj-lt"/>
              </a:rPr>
            </a:br>
            <a:r>
              <a:rPr lang="en-US" sz="1300" cap="none" dirty="0">
                <a:solidFill>
                  <a:schemeClr val="tx1">
                    <a:lumMod val="65000"/>
                    <a:lumOff val="35000"/>
                  </a:schemeClr>
                </a:solidFill>
                <a:latin typeface="Avenir Next LT Pro Light"/>
                <a:ea typeface="+mj-lt"/>
                <a:cs typeface="+mj-lt"/>
              </a:rPr>
              <a:t>I analyzed our monthly sales and profit trends. </a:t>
            </a:r>
            <a:br>
              <a:rPr lang="en-US" sz="1300" cap="none" dirty="0">
                <a:latin typeface="Avenir Next LT Pro Light"/>
                <a:ea typeface="+mj-lt"/>
                <a:cs typeface="+mj-lt"/>
              </a:rPr>
            </a:b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 In </a:t>
            </a:r>
            <a:r>
              <a:rPr lang="en-US" sz="1300" b="1" cap="none" dirty="0">
                <a:solidFill>
                  <a:schemeClr val="tx1">
                    <a:lumMod val="65000"/>
                    <a:lumOff val="35000"/>
                  </a:schemeClr>
                </a:solidFill>
                <a:latin typeface="Avenir Next LT Pro Light"/>
                <a:ea typeface="+mj-lt"/>
                <a:cs typeface="+mj-lt"/>
              </a:rPr>
              <a:t>early 2010</a:t>
            </a:r>
            <a:r>
              <a:rPr lang="en-US" sz="1300" cap="none" dirty="0">
                <a:solidFill>
                  <a:schemeClr val="tx1">
                    <a:lumMod val="65000"/>
                    <a:lumOff val="35000"/>
                  </a:schemeClr>
                </a:solidFill>
                <a:latin typeface="Avenir Next LT Pro Light"/>
                <a:ea typeface="+mj-lt"/>
                <a:cs typeface="+mj-lt"/>
              </a:rPr>
              <a:t>, we saw mixed performance. </a:t>
            </a:r>
            <a:r>
              <a:rPr lang="en-US" sz="1300" b="1" cap="none" dirty="0">
                <a:solidFill>
                  <a:schemeClr val="tx1">
                    <a:lumMod val="65000"/>
                    <a:lumOff val="35000"/>
                  </a:schemeClr>
                </a:solidFill>
                <a:latin typeface="Avenir Next LT Pro Light"/>
                <a:ea typeface="+mj-lt"/>
                <a:cs typeface="+mj-lt"/>
              </a:rPr>
              <a:t>Jan had high sales</a:t>
            </a:r>
            <a:r>
              <a:rPr lang="en-US" sz="1300" cap="none" dirty="0">
                <a:solidFill>
                  <a:schemeClr val="tx1">
                    <a:lumMod val="65000"/>
                    <a:lumOff val="35000"/>
                  </a:schemeClr>
                </a:solidFill>
                <a:latin typeface="Avenir Next LT Pro Light"/>
                <a:ea typeface="+mj-lt"/>
                <a:cs typeface="+mj-lt"/>
              </a:rPr>
              <a:t> but resulted in a</a:t>
            </a:r>
            <a:r>
              <a:rPr lang="en-US" sz="1300" b="1" cap="none" dirty="0">
                <a:solidFill>
                  <a:schemeClr val="tx1">
                    <a:lumMod val="65000"/>
                    <a:lumOff val="35000"/>
                  </a:schemeClr>
                </a:solidFill>
                <a:latin typeface="Avenir Next LT Pro Light"/>
                <a:ea typeface="+mj-lt"/>
                <a:cs typeface="+mj-lt"/>
              </a:rPr>
              <a:t> loss of –7,992 in profit.</a:t>
            </a:r>
            <a:br>
              <a:rPr lang="en-US" sz="1300" b="1" cap="none" dirty="0">
                <a:latin typeface="Avenir Next LT Pro Light"/>
                <a:ea typeface="+mj-lt"/>
                <a:cs typeface="+mj-lt"/>
              </a:rPr>
            </a:b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 By</a:t>
            </a:r>
            <a:r>
              <a:rPr lang="en-US" sz="1300" b="1" cap="none" dirty="0">
                <a:solidFill>
                  <a:schemeClr val="tx1">
                    <a:lumMod val="65000"/>
                    <a:lumOff val="35000"/>
                  </a:schemeClr>
                </a:solidFill>
                <a:latin typeface="Avenir Next LT Pro Light"/>
                <a:ea typeface="+mj-lt"/>
                <a:cs typeface="+mj-lt"/>
              </a:rPr>
              <a:t> march 2011,</a:t>
            </a:r>
            <a:r>
              <a:rPr lang="en-US" sz="1300" cap="none" dirty="0">
                <a:solidFill>
                  <a:schemeClr val="tx1">
                    <a:lumMod val="65000"/>
                    <a:lumOff val="35000"/>
                  </a:schemeClr>
                </a:solidFill>
                <a:latin typeface="Avenir Next LT Pro Light"/>
                <a:ea typeface="+mj-lt"/>
                <a:cs typeface="+mj-lt"/>
              </a:rPr>
              <a:t> we had</a:t>
            </a:r>
            <a:r>
              <a:rPr lang="en-US" sz="1300" b="1" cap="none" dirty="0">
                <a:solidFill>
                  <a:schemeClr val="tx1">
                    <a:lumMod val="65000"/>
                    <a:lumOff val="35000"/>
                  </a:schemeClr>
                </a:solidFill>
                <a:latin typeface="Avenir Next LT Pro Light"/>
                <a:ea typeface="+mj-lt"/>
                <a:cs typeface="+mj-lt"/>
              </a:rPr>
              <a:t> both higher sales and a strong profit</a:t>
            </a:r>
            <a:r>
              <a:rPr lang="en-US" sz="1300" cap="none" dirty="0">
                <a:solidFill>
                  <a:schemeClr val="tx1">
                    <a:lumMod val="65000"/>
                    <a:lumOff val="35000"/>
                  </a:schemeClr>
                </a:solidFill>
                <a:latin typeface="Avenir Next LT Pro Light"/>
                <a:ea typeface="+mj-lt"/>
                <a:cs typeface="+mj-lt"/>
              </a:rPr>
              <a:t>, showing clear improvement.</a:t>
            </a:r>
            <a:br>
              <a:rPr lang="en-US" sz="1300" cap="none" dirty="0">
                <a:latin typeface="Avenir Next LT Pro Light"/>
                <a:ea typeface="+mj-lt"/>
                <a:cs typeface="+mj-lt"/>
              </a:rPr>
            </a:br>
            <a:br>
              <a:rPr lang="en-US" sz="1300" cap="none" dirty="0">
                <a:latin typeface="Avenir Next LT Pro Light"/>
                <a:ea typeface="+mj-lt"/>
                <a:cs typeface="+mj-lt"/>
              </a:rPr>
            </a:br>
            <a:r>
              <a:rPr lang="en-US" sz="1300" b="1" cap="none" dirty="0">
                <a:solidFill>
                  <a:schemeClr val="tx1">
                    <a:lumMod val="65000"/>
                    <a:lumOff val="35000"/>
                  </a:schemeClr>
                </a:solidFill>
                <a:latin typeface="Avenir Next LT Pro Light"/>
                <a:ea typeface="+mj-lt"/>
                <a:cs typeface="+mj-lt"/>
              </a:rPr>
              <a:t>Why I analyzed total discount?</a:t>
            </a: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This was</a:t>
            </a:r>
            <a:r>
              <a:rPr lang="en-US" sz="1300" b="1" cap="none" dirty="0">
                <a:solidFill>
                  <a:schemeClr val="tx1">
                    <a:lumMod val="65000"/>
                    <a:lumOff val="35000"/>
                  </a:schemeClr>
                </a:solidFill>
                <a:latin typeface="Avenir Next LT Pro Light"/>
                <a:ea typeface="+mj-lt"/>
                <a:cs typeface="+mj-lt"/>
              </a:rPr>
              <a:t> important to check if high discounting was hurting our profits</a:t>
            </a:r>
            <a:r>
              <a:rPr lang="en-US" sz="1300" cap="none" dirty="0">
                <a:solidFill>
                  <a:schemeClr val="tx1">
                    <a:lumMod val="65000"/>
                    <a:lumOff val="35000"/>
                  </a:schemeClr>
                </a:solidFill>
                <a:latin typeface="Avenir Next LT Pro Light"/>
                <a:ea typeface="+mj-lt"/>
                <a:cs typeface="+mj-lt"/>
              </a:rPr>
              <a:t>-especially in months where sales were strong but profits were low.</a:t>
            </a:r>
            <a:br>
              <a:rPr lang="en-US" sz="1300" cap="none" dirty="0">
                <a:latin typeface="Avenir Next LT Pro Light"/>
                <a:ea typeface="+mj-lt"/>
                <a:cs typeface="+mj-lt"/>
              </a:rPr>
            </a:b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a:t>
            </a:r>
            <a:r>
              <a:rPr lang="en-US" sz="1300" b="1" cap="none" dirty="0">
                <a:solidFill>
                  <a:schemeClr val="tx1">
                    <a:lumMod val="65000"/>
                    <a:lumOff val="35000"/>
                  </a:schemeClr>
                </a:solidFill>
                <a:latin typeface="Avenir Next LT Pro Light"/>
                <a:ea typeface="+mj-lt"/>
                <a:cs typeface="+mj-lt"/>
              </a:rPr>
              <a:t> Discounts might have contributed to early losses, but profitability improved in later months-even as sales continued to grow.</a:t>
            </a:r>
          </a:p>
        </p:txBody>
      </p:sp>
      <p:sp>
        <p:nvSpPr>
          <p:cNvPr id="5" name="Rectangle: Rounded Corners 4">
            <a:extLst>
              <a:ext uri="{FF2B5EF4-FFF2-40B4-BE49-F238E27FC236}">
                <a16:creationId xmlns:a16="http://schemas.microsoft.com/office/drawing/2014/main" id="{8A1CFD49-BE6F-EC49-4826-1C16567455E6}"/>
              </a:ext>
            </a:extLst>
          </p:cNvPr>
          <p:cNvSpPr/>
          <p:nvPr/>
        </p:nvSpPr>
        <p:spPr>
          <a:xfrm>
            <a:off x="6651093" y="222786"/>
            <a:ext cx="5315422" cy="189365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117A91C-AFFF-FEFE-22B3-AF7EEEE3043C}"/>
              </a:ext>
            </a:extLst>
          </p:cNvPr>
          <p:cNvSpPr/>
          <p:nvPr/>
        </p:nvSpPr>
        <p:spPr>
          <a:xfrm>
            <a:off x="7452604" y="2294297"/>
            <a:ext cx="3734979" cy="434898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code&#10;&#10;AI-generated content may be incorrect.">
            <a:extLst>
              <a:ext uri="{FF2B5EF4-FFF2-40B4-BE49-F238E27FC236}">
                <a16:creationId xmlns:a16="http://schemas.microsoft.com/office/drawing/2014/main" id="{BFDBFFE2-D6F4-2749-68E0-80991223A9DD}"/>
              </a:ext>
            </a:extLst>
          </p:cNvPr>
          <p:cNvPicPr>
            <a:picLocks noChangeAspect="1"/>
          </p:cNvPicPr>
          <p:nvPr/>
        </p:nvPicPr>
        <p:blipFill>
          <a:blip r:embed="rId2"/>
          <a:stretch>
            <a:fillRect/>
          </a:stretch>
        </p:blipFill>
        <p:spPr>
          <a:xfrm>
            <a:off x="6941491" y="428273"/>
            <a:ext cx="4762500" cy="14859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D63E3579-72E0-9A88-BB8F-E98D0BCA7D9D}"/>
              </a:ext>
            </a:extLst>
          </p:cNvPr>
          <p:cNvPicPr>
            <a:picLocks noChangeAspect="1"/>
          </p:cNvPicPr>
          <p:nvPr/>
        </p:nvPicPr>
        <p:blipFill>
          <a:blip r:embed="rId3"/>
          <a:stretch>
            <a:fillRect/>
          </a:stretch>
        </p:blipFill>
        <p:spPr>
          <a:xfrm>
            <a:off x="7893990" y="2520715"/>
            <a:ext cx="2857500" cy="3886200"/>
          </a:xfrm>
          <a:prstGeom prst="rect">
            <a:avLst/>
          </a:prstGeom>
        </p:spPr>
      </p:pic>
      <p:sp>
        <p:nvSpPr>
          <p:cNvPr id="6" name="Rectangle: Rounded Corners 5">
            <a:extLst>
              <a:ext uri="{FF2B5EF4-FFF2-40B4-BE49-F238E27FC236}">
                <a16:creationId xmlns:a16="http://schemas.microsoft.com/office/drawing/2014/main" id="{A5504327-0151-E926-4F82-D67FC370F762}"/>
              </a:ext>
            </a:extLst>
          </p:cNvPr>
          <p:cNvSpPr/>
          <p:nvPr/>
        </p:nvSpPr>
        <p:spPr>
          <a:xfrm>
            <a:off x="479834" y="3035600"/>
            <a:ext cx="5908089" cy="191246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6EFCFCD-4399-6080-4775-0CB264FCBCAC}"/>
              </a:ext>
            </a:extLst>
          </p:cNvPr>
          <p:cNvSpPr/>
          <p:nvPr/>
        </p:nvSpPr>
        <p:spPr>
          <a:xfrm>
            <a:off x="1862725" y="5218120"/>
            <a:ext cx="3132905" cy="142328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text&#10;&#10;AI-generated content may be incorrect.">
            <a:extLst>
              <a:ext uri="{FF2B5EF4-FFF2-40B4-BE49-F238E27FC236}">
                <a16:creationId xmlns:a16="http://schemas.microsoft.com/office/drawing/2014/main" id="{F7CFEC87-3254-E76A-CD61-A6C6F490CFF9}"/>
              </a:ext>
            </a:extLst>
          </p:cNvPr>
          <p:cNvPicPr>
            <a:picLocks noChangeAspect="1"/>
          </p:cNvPicPr>
          <p:nvPr/>
        </p:nvPicPr>
        <p:blipFill>
          <a:blip r:embed="rId4"/>
          <a:stretch>
            <a:fillRect/>
          </a:stretch>
        </p:blipFill>
        <p:spPr>
          <a:xfrm>
            <a:off x="676216" y="3355269"/>
            <a:ext cx="5514975" cy="1276350"/>
          </a:xfrm>
          <a:prstGeom prst="rect">
            <a:avLst/>
          </a:prstGeom>
        </p:spPr>
      </p:pic>
      <p:pic>
        <p:nvPicPr>
          <p:cNvPr id="10" name="Picture 9" descr="A screenshot of a number&#10;&#10;AI-generated content may be incorrect.">
            <a:extLst>
              <a:ext uri="{FF2B5EF4-FFF2-40B4-BE49-F238E27FC236}">
                <a16:creationId xmlns:a16="http://schemas.microsoft.com/office/drawing/2014/main" id="{4486A916-9BED-A932-3A8D-779B109541F8}"/>
              </a:ext>
            </a:extLst>
          </p:cNvPr>
          <p:cNvPicPr>
            <a:picLocks noChangeAspect="1"/>
          </p:cNvPicPr>
          <p:nvPr/>
        </p:nvPicPr>
        <p:blipFill>
          <a:blip r:embed="rId5"/>
          <a:stretch>
            <a:fillRect/>
          </a:stretch>
        </p:blipFill>
        <p:spPr>
          <a:xfrm>
            <a:off x="2143066" y="5499277"/>
            <a:ext cx="2581275" cy="911225"/>
          </a:xfrm>
          <a:prstGeom prst="rect">
            <a:avLst/>
          </a:prstGeom>
        </p:spPr>
      </p:pic>
    </p:spTree>
    <p:extLst>
      <p:ext uri="{BB962C8B-B14F-4D97-AF65-F5344CB8AC3E}">
        <p14:creationId xmlns:p14="http://schemas.microsoft.com/office/powerpoint/2010/main" val="415411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3B525-0304-48E6-A6B8-513068DFDD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074ACD-5BC0-6FAC-D6B8-FAC2B6135CAC}"/>
              </a:ext>
            </a:extLst>
          </p:cNvPr>
          <p:cNvSpPr>
            <a:spLocks noGrp="1"/>
          </p:cNvSpPr>
          <p:nvPr>
            <p:ph type="title"/>
          </p:nvPr>
        </p:nvSpPr>
        <p:spPr>
          <a:xfrm>
            <a:off x="483767" y="104046"/>
            <a:ext cx="11211747" cy="1523435"/>
          </a:xfrm>
        </p:spPr>
        <p:txBody>
          <a:bodyPr vert="horz" lIns="91440" tIns="45720" rIns="91440" bIns="45720" rtlCol="0" anchor="t" anchorCtr="0">
            <a:normAutofit/>
          </a:bodyPr>
          <a:lstStyle/>
          <a:p>
            <a:r>
              <a:rPr lang="en-US" sz="1600" cap="none" dirty="0">
                <a:solidFill>
                  <a:schemeClr val="tx1">
                    <a:lumMod val="65000"/>
                    <a:lumOff val="35000"/>
                  </a:schemeClr>
                </a:solidFill>
                <a:latin typeface="Avenir Next LT Pro Light"/>
                <a:ea typeface="+mj-lt"/>
                <a:cs typeface="+mj-lt"/>
              </a:rPr>
              <a:t>6) month over month growth in profit.</a:t>
            </a:r>
            <a:br>
              <a:rPr lang="en-US" sz="1600" cap="none" dirty="0">
                <a:solidFill>
                  <a:schemeClr val="tx1">
                    <a:lumMod val="65000"/>
                    <a:lumOff val="35000"/>
                  </a:schemeClr>
                </a:solidFill>
                <a:ea typeface="+mj-lt"/>
                <a:cs typeface="+mj-lt"/>
              </a:rPr>
            </a:br>
            <a:br>
              <a:rPr lang="en-US" sz="1600" cap="none" dirty="0">
                <a:ea typeface="+mj-lt"/>
                <a:cs typeface="+mj-lt"/>
              </a:rPr>
            </a:br>
            <a:r>
              <a:rPr lang="en-US" sz="1300" b="1" cap="none" dirty="0">
                <a:solidFill>
                  <a:schemeClr val="tx1">
                    <a:lumMod val="65000"/>
                    <a:lumOff val="35000"/>
                  </a:schemeClr>
                </a:solidFill>
                <a:latin typeface="Avenir Next LT Pro Light"/>
                <a:ea typeface="Batang"/>
              </a:rPr>
              <a:t>To track our financial progress</a:t>
            </a:r>
            <a:r>
              <a:rPr lang="en-US" sz="1300" cap="none" dirty="0">
                <a:solidFill>
                  <a:schemeClr val="tx1">
                    <a:lumMod val="65000"/>
                    <a:lumOff val="35000"/>
                  </a:schemeClr>
                </a:solidFill>
                <a:latin typeface="Avenir Next LT Pro Light"/>
                <a:ea typeface="Batang"/>
              </a:rPr>
              <a:t>, I calculated the </a:t>
            </a:r>
            <a:r>
              <a:rPr lang="en-US" sz="1300" b="1" cap="none" dirty="0">
                <a:solidFill>
                  <a:schemeClr val="tx1">
                    <a:lumMod val="65000"/>
                    <a:lumOff val="35000"/>
                  </a:schemeClr>
                </a:solidFill>
                <a:latin typeface="Avenir Next LT Pro Light"/>
                <a:ea typeface="Batang"/>
              </a:rPr>
              <a:t>month-over-month profit growth percentage.</a:t>
            </a:r>
            <a:r>
              <a:rPr lang="en-US" sz="1300" cap="none" dirty="0">
                <a:solidFill>
                  <a:schemeClr val="tx1">
                    <a:lumMod val="65000"/>
                    <a:lumOff val="35000"/>
                  </a:schemeClr>
                </a:solidFill>
                <a:latin typeface="Avenir Next LT Pro Light"/>
                <a:ea typeface="Batang"/>
              </a:rPr>
              <a:t> This tells us how much our profit increased or decreased compared to the previous month.</a:t>
            </a:r>
            <a:br>
              <a:rPr lang="en-US" sz="1300" cap="none" dirty="0">
                <a:latin typeface="Avenir Next LT Pro Light"/>
                <a:ea typeface="Batang"/>
              </a:rPr>
            </a:br>
            <a:r>
              <a:rPr lang="en-US" sz="1300" b="1" cap="none" dirty="0">
                <a:solidFill>
                  <a:schemeClr val="tx1">
                    <a:lumMod val="65000"/>
                    <a:lumOff val="35000"/>
                  </a:schemeClr>
                </a:solidFill>
                <a:latin typeface="Avenir Next LT Pro Light"/>
                <a:ea typeface="Batang"/>
              </a:rPr>
              <a:t>Overall, the trend shows fluctuations in profit growth, with some moths seeing sharp gains and others showing decline</a:t>
            </a:r>
            <a:r>
              <a:rPr lang="en-US" sz="1300" cap="none" dirty="0">
                <a:solidFill>
                  <a:schemeClr val="tx1">
                    <a:lumMod val="65000"/>
                    <a:lumOff val="35000"/>
                  </a:schemeClr>
                </a:solidFill>
                <a:latin typeface="Avenir Next LT Pro Light"/>
                <a:ea typeface="Batang"/>
              </a:rPr>
              <a:t>.</a:t>
            </a:r>
            <a:br>
              <a:rPr lang="en-US" sz="1300" cap="none" dirty="0">
                <a:latin typeface="Avenir Next LT Pro Light"/>
                <a:ea typeface="Batang"/>
              </a:rPr>
            </a:br>
            <a:r>
              <a:rPr lang="en-US" sz="1300" cap="none" dirty="0">
                <a:solidFill>
                  <a:schemeClr val="tx1">
                    <a:lumMod val="65000"/>
                    <a:lumOff val="35000"/>
                  </a:schemeClr>
                </a:solidFill>
                <a:latin typeface="Avenir Next LT Pro Light"/>
                <a:ea typeface="Batang"/>
              </a:rPr>
              <a:t>This view helps management understand not just total profits, but the direction and pace of growth, allowing us to respond quickly to both opportunities and risks.</a:t>
            </a:r>
            <a:endParaRPr lang="en-US" sz="1300" dirty="0">
              <a:solidFill>
                <a:schemeClr val="tx1">
                  <a:lumMod val="65000"/>
                  <a:lumOff val="35000"/>
                </a:schemeClr>
              </a:solidFill>
              <a:latin typeface="Batang"/>
            </a:endParaRPr>
          </a:p>
        </p:txBody>
      </p:sp>
      <p:sp>
        <p:nvSpPr>
          <p:cNvPr id="5" name="Rectangle: Rounded Corners 4">
            <a:extLst>
              <a:ext uri="{FF2B5EF4-FFF2-40B4-BE49-F238E27FC236}">
                <a16:creationId xmlns:a16="http://schemas.microsoft.com/office/drawing/2014/main" id="{8D3C18F8-1A9C-5DEC-A1CE-559B884332A3}"/>
              </a:ext>
            </a:extLst>
          </p:cNvPr>
          <p:cNvSpPr/>
          <p:nvPr/>
        </p:nvSpPr>
        <p:spPr>
          <a:xfrm>
            <a:off x="197613" y="1878490"/>
            <a:ext cx="6256161" cy="4452463"/>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33CB4B7-2419-ADC6-65BA-862185FF5FB7}"/>
              </a:ext>
            </a:extLst>
          </p:cNvPr>
          <p:cNvSpPr/>
          <p:nvPr/>
        </p:nvSpPr>
        <p:spPr>
          <a:xfrm>
            <a:off x="6558901" y="1391185"/>
            <a:ext cx="5475348" cy="494164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mputer screen shot of a program&#10;&#10;AI-generated content may be incorrect.">
            <a:extLst>
              <a:ext uri="{FF2B5EF4-FFF2-40B4-BE49-F238E27FC236}">
                <a16:creationId xmlns:a16="http://schemas.microsoft.com/office/drawing/2014/main" id="{3DA0D78F-AB1C-5EDE-A1CB-BD1E13E53C2A}"/>
              </a:ext>
            </a:extLst>
          </p:cNvPr>
          <p:cNvPicPr>
            <a:picLocks noChangeAspect="1"/>
          </p:cNvPicPr>
          <p:nvPr/>
        </p:nvPicPr>
        <p:blipFill>
          <a:blip r:embed="rId2"/>
          <a:stretch>
            <a:fillRect/>
          </a:stretch>
        </p:blipFill>
        <p:spPr>
          <a:xfrm>
            <a:off x="481013" y="2311635"/>
            <a:ext cx="5670198" cy="3504730"/>
          </a:xfrm>
          <a:prstGeom prst="rect">
            <a:avLst/>
          </a:prstGeom>
        </p:spPr>
      </p:pic>
      <p:pic>
        <p:nvPicPr>
          <p:cNvPr id="4" name="Picture 3" descr="A screenshot of a data&#10;&#10;AI-generated content may be incorrect.">
            <a:extLst>
              <a:ext uri="{FF2B5EF4-FFF2-40B4-BE49-F238E27FC236}">
                <a16:creationId xmlns:a16="http://schemas.microsoft.com/office/drawing/2014/main" id="{88269B07-50AC-B96F-17A1-D608BA71D847}"/>
              </a:ext>
            </a:extLst>
          </p:cNvPr>
          <p:cNvPicPr>
            <a:picLocks noChangeAspect="1"/>
          </p:cNvPicPr>
          <p:nvPr/>
        </p:nvPicPr>
        <p:blipFill>
          <a:blip r:embed="rId3"/>
          <a:stretch>
            <a:fillRect/>
          </a:stretch>
        </p:blipFill>
        <p:spPr>
          <a:xfrm>
            <a:off x="7064904" y="1685101"/>
            <a:ext cx="4459229" cy="4343872"/>
          </a:xfrm>
          <a:prstGeom prst="rect">
            <a:avLst/>
          </a:prstGeom>
        </p:spPr>
      </p:pic>
    </p:spTree>
    <p:extLst>
      <p:ext uri="{BB962C8B-B14F-4D97-AF65-F5344CB8AC3E}">
        <p14:creationId xmlns:p14="http://schemas.microsoft.com/office/powerpoint/2010/main" val="34721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76031-2ADC-55CC-2841-1FB756B988A4}"/>
              </a:ext>
            </a:extLst>
          </p:cNvPr>
          <p:cNvSpPr>
            <a:spLocks noGrp="1"/>
          </p:cNvSpPr>
          <p:nvPr>
            <p:ph idx="1"/>
          </p:nvPr>
        </p:nvSpPr>
        <p:spPr>
          <a:xfrm>
            <a:off x="725537" y="1160121"/>
            <a:ext cx="10631500" cy="1367460"/>
          </a:xfrm>
        </p:spPr>
        <p:txBody>
          <a:bodyPr vert="horz" lIns="91440" tIns="45720" rIns="91440" bIns="45720" rtlCol="0" anchor="t">
            <a:normAutofit fontScale="77500" lnSpcReduction="20000"/>
          </a:bodyPr>
          <a:lstStyle/>
          <a:p>
            <a:pPr marL="0" indent="0">
              <a:buNone/>
            </a:pPr>
            <a:r>
              <a:rPr lang="en-US" sz="2300" dirty="0">
                <a:ea typeface="+mn-lt"/>
                <a:cs typeface="+mn-lt"/>
              </a:rPr>
              <a:t>7) Is there a strong correlation between discount and profit?</a:t>
            </a:r>
          </a:p>
          <a:p>
            <a:pPr marL="0" indent="0">
              <a:buNone/>
            </a:pPr>
            <a:r>
              <a:rPr lang="en-US" sz="1400" dirty="0"/>
              <a:t>Correlation helps us understand whether two things move together – in this case, when discounts go up or down, do profits go up or down too?</a:t>
            </a:r>
          </a:p>
          <a:p>
            <a:pPr marL="0" indent="0">
              <a:buNone/>
            </a:pPr>
            <a:r>
              <a:rPr lang="en-US" sz="1400" dirty="0"/>
              <a:t>Since the correlation is close to 0, we can say that there is no strong relationship between the amount of discount given and the profit made.</a:t>
            </a:r>
          </a:p>
          <a:p>
            <a:pPr marL="0" indent="0">
              <a:buNone/>
            </a:pPr>
            <a:endParaRPr lang="en-US" sz="1600" dirty="0"/>
          </a:p>
        </p:txBody>
      </p:sp>
      <p:sp>
        <p:nvSpPr>
          <p:cNvPr id="3" name="Title 2">
            <a:extLst>
              <a:ext uri="{FF2B5EF4-FFF2-40B4-BE49-F238E27FC236}">
                <a16:creationId xmlns:a16="http://schemas.microsoft.com/office/drawing/2014/main" id="{27B52B34-E7ED-CF0C-C968-CBC1F5D05896}"/>
              </a:ext>
            </a:extLst>
          </p:cNvPr>
          <p:cNvSpPr>
            <a:spLocks noGrp="1"/>
          </p:cNvSpPr>
          <p:nvPr>
            <p:ph type="title"/>
          </p:nvPr>
        </p:nvSpPr>
        <p:spPr>
          <a:xfrm>
            <a:off x="841248" y="94639"/>
            <a:ext cx="10515600" cy="789658"/>
          </a:xfrm>
        </p:spPr>
        <p:txBody>
          <a:bodyPr>
            <a:normAutofit/>
          </a:bodyPr>
          <a:lstStyle/>
          <a:p>
            <a:pPr algn="ctr"/>
            <a:r>
              <a:rPr lang="en-US" sz="2800" b="1" dirty="0">
                <a:solidFill>
                  <a:schemeClr val="tx1">
                    <a:lumMod val="76000"/>
                    <a:lumOff val="24000"/>
                  </a:schemeClr>
                </a:solidFill>
                <a:ea typeface="Batang"/>
              </a:rPr>
              <a:t>Statistical analysis</a:t>
            </a:r>
            <a:endParaRPr lang="en-US" sz="2800" b="1" dirty="0">
              <a:solidFill>
                <a:schemeClr val="tx1">
                  <a:lumMod val="76000"/>
                  <a:lumOff val="24000"/>
                </a:schemeClr>
              </a:solidFill>
            </a:endParaRPr>
          </a:p>
        </p:txBody>
      </p:sp>
      <p:sp>
        <p:nvSpPr>
          <p:cNvPr id="5" name="Rectangle: Rounded Corners 4">
            <a:extLst>
              <a:ext uri="{FF2B5EF4-FFF2-40B4-BE49-F238E27FC236}">
                <a16:creationId xmlns:a16="http://schemas.microsoft.com/office/drawing/2014/main" id="{8559A247-4644-2ADE-C68C-0C240BCCD393}"/>
              </a:ext>
            </a:extLst>
          </p:cNvPr>
          <p:cNvSpPr/>
          <p:nvPr/>
        </p:nvSpPr>
        <p:spPr>
          <a:xfrm>
            <a:off x="724427" y="3195525"/>
            <a:ext cx="10367200" cy="139505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012353F-B03D-A1C8-2510-58F1FC6213E3}"/>
              </a:ext>
            </a:extLst>
          </p:cNvPr>
          <p:cNvSpPr/>
          <p:nvPr/>
        </p:nvSpPr>
        <p:spPr>
          <a:xfrm>
            <a:off x="3746087" y="4984814"/>
            <a:ext cx="3904312" cy="153616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text on a white background&#10;&#10;AI-generated content may be incorrect.">
            <a:extLst>
              <a:ext uri="{FF2B5EF4-FFF2-40B4-BE49-F238E27FC236}">
                <a16:creationId xmlns:a16="http://schemas.microsoft.com/office/drawing/2014/main" id="{A5C15CB8-D1F5-8AB5-B587-AAC61BDFF55B}"/>
              </a:ext>
            </a:extLst>
          </p:cNvPr>
          <p:cNvPicPr>
            <a:picLocks noChangeAspect="1"/>
          </p:cNvPicPr>
          <p:nvPr/>
        </p:nvPicPr>
        <p:blipFill>
          <a:blip r:embed="rId2"/>
          <a:stretch>
            <a:fillRect/>
          </a:stretch>
        </p:blipFill>
        <p:spPr>
          <a:xfrm>
            <a:off x="1135827" y="3508963"/>
            <a:ext cx="9544050" cy="762000"/>
          </a:xfrm>
          <a:prstGeom prst="rect">
            <a:avLst/>
          </a:prstGeom>
        </p:spPr>
      </p:pic>
      <p:pic>
        <p:nvPicPr>
          <p:cNvPr id="6" name="Picture 5">
            <a:extLst>
              <a:ext uri="{FF2B5EF4-FFF2-40B4-BE49-F238E27FC236}">
                <a16:creationId xmlns:a16="http://schemas.microsoft.com/office/drawing/2014/main" id="{D3BA0DB2-8D75-26B5-BE94-DCC52D3E1E97}"/>
              </a:ext>
            </a:extLst>
          </p:cNvPr>
          <p:cNvPicPr>
            <a:picLocks noChangeAspect="1"/>
          </p:cNvPicPr>
          <p:nvPr/>
        </p:nvPicPr>
        <p:blipFill>
          <a:blip r:embed="rId3"/>
          <a:stretch>
            <a:fillRect/>
          </a:stretch>
        </p:blipFill>
        <p:spPr>
          <a:xfrm>
            <a:off x="4235391" y="5396853"/>
            <a:ext cx="2818106" cy="767997"/>
          </a:xfrm>
          <a:prstGeom prst="rect">
            <a:avLst/>
          </a:prstGeom>
        </p:spPr>
      </p:pic>
    </p:spTree>
    <p:extLst>
      <p:ext uri="{BB962C8B-B14F-4D97-AF65-F5344CB8AC3E}">
        <p14:creationId xmlns:p14="http://schemas.microsoft.com/office/powerpoint/2010/main" val="351832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A7BE9-FFF1-C2A7-502F-379794E398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16D25-AA94-AC7C-FF4D-9D1BB9E38DC9}"/>
              </a:ext>
            </a:extLst>
          </p:cNvPr>
          <p:cNvSpPr>
            <a:spLocks noGrp="1"/>
          </p:cNvSpPr>
          <p:nvPr>
            <p:ph idx="1"/>
          </p:nvPr>
        </p:nvSpPr>
        <p:spPr>
          <a:xfrm>
            <a:off x="452722" y="191158"/>
            <a:ext cx="10631500" cy="1696720"/>
          </a:xfrm>
        </p:spPr>
        <p:txBody>
          <a:bodyPr vert="horz" lIns="91440" tIns="45720" rIns="91440" bIns="45720" rtlCol="0" anchor="t">
            <a:normAutofit/>
          </a:bodyPr>
          <a:lstStyle/>
          <a:p>
            <a:pPr marL="0" indent="0">
              <a:buNone/>
            </a:pPr>
            <a:r>
              <a:rPr lang="en-US" sz="1600" dirty="0">
                <a:ea typeface="+mn-lt"/>
                <a:cs typeface="+mn-lt"/>
              </a:rPr>
              <a:t>8) Are late shipments correlated with lower profit?</a:t>
            </a:r>
          </a:p>
          <a:p>
            <a:pPr marL="0" indent="0">
              <a:buNone/>
            </a:pPr>
            <a:r>
              <a:rPr lang="en-US" sz="1200" dirty="0"/>
              <a:t>Since 0.015 is very close to zero, it means there is no meaningful relationship between shipping delays and profit.</a:t>
            </a:r>
          </a:p>
        </p:txBody>
      </p:sp>
      <p:sp>
        <p:nvSpPr>
          <p:cNvPr id="5" name="Rectangle: Rounded Corners 4">
            <a:extLst>
              <a:ext uri="{FF2B5EF4-FFF2-40B4-BE49-F238E27FC236}">
                <a16:creationId xmlns:a16="http://schemas.microsoft.com/office/drawing/2014/main" id="{BC1A4DA8-BA83-66DE-5FD2-5D59C2054F4E}"/>
              </a:ext>
            </a:extLst>
          </p:cNvPr>
          <p:cNvSpPr/>
          <p:nvPr/>
        </p:nvSpPr>
        <p:spPr>
          <a:xfrm>
            <a:off x="395168" y="1991378"/>
            <a:ext cx="11402013" cy="1545576"/>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2247EB4-61A7-823E-5B3C-B3E10C351F61}"/>
              </a:ext>
            </a:extLst>
          </p:cNvPr>
          <p:cNvSpPr/>
          <p:nvPr/>
        </p:nvSpPr>
        <p:spPr>
          <a:xfrm>
            <a:off x="3802530" y="4260444"/>
            <a:ext cx="3894905" cy="153616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text&#10;&#10;AI-generated content may be incorrect.">
            <a:extLst>
              <a:ext uri="{FF2B5EF4-FFF2-40B4-BE49-F238E27FC236}">
                <a16:creationId xmlns:a16="http://schemas.microsoft.com/office/drawing/2014/main" id="{89A47297-1866-665E-8388-AE1DF23714A6}"/>
              </a:ext>
            </a:extLst>
          </p:cNvPr>
          <p:cNvPicPr>
            <a:picLocks noChangeAspect="1"/>
          </p:cNvPicPr>
          <p:nvPr/>
        </p:nvPicPr>
        <p:blipFill>
          <a:blip r:embed="rId2"/>
          <a:stretch>
            <a:fillRect/>
          </a:stretch>
        </p:blipFill>
        <p:spPr>
          <a:xfrm>
            <a:off x="619125" y="2375311"/>
            <a:ext cx="10953750" cy="771525"/>
          </a:xfrm>
          <a:prstGeom prst="rect">
            <a:avLst/>
          </a:prstGeom>
        </p:spPr>
      </p:pic>
      <p:pic>
        <p:nvPicPr>
          <p:cNvPr id="4" name="Picture 3" descr="A close up of numbers&#10;&#10;AI-generated content may be incorrect.">
            <a:extLst>
              <a:ext uri="{FF2B5EF4-FFF2-40B4-BE49-F238E27FC236}">
                <a16:creationId xmlns:a16="http://schemas.microsoft.com/office/drawing/2014/main" id="{7F0DBD9C-5246-B76C-64F7-93DC827643B1}"/>
              </a:ext>
            </a:extLst>
          </p:cNvPr>
          <p:cNvPicPr>
            <a:picLocks noChangeAspect="1"/>
          </p:cNvPicPr>
          <p:nvPr/>
        </p:nvPicPr>
        <p:blipFill>
          <a:blip r:embed="rId3"/>
          <a:stretch>
            <a:fillRect/>
          </a:stretch>
        </p:blipFill>
        <p:spPr>
          <a:xfrm>
            <a:off x="4293658" y="4596871"/>
            <a:ext cx="2936757" cy="834554"/>
          </a:xfrm>
          <a:prstGeom prst="rect">
            <a:avLst/>
          </a:prstGeom>
        </p:spPr>
      </p:pic>
    </p:spTree>
    <p:extLst>
      <p:ext uri="{BB962C8B-B14F-4D97-AF65-F5344CB8AC3E}">
        <p14:creationId xmlns:p14="http://schemas.microsoft.com/office/powerpoint/2010/main" val="1566655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DBB79-1529-6F0A-7BF5-DEC51A2435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86B346-030C-4925-5B7F-93420CF052AD}"/>
              </a:ext>
            </a:extLst>
          </p:cNvPr>
          <p:cNvSpPr>
            <a:spLocks noGrp="1"/>
          </p:cNvSpPr>
          <p:nvPr>
            <p:ph idx="1"/>
          </p:nvPr>
        </p:nvSpPr>
        <p:spPr>
          <a:xfrm>
            <a:off x="678500" y="304047"/>
            <a:ext cx="10650314" cy="1677905"/>
          </a:xfrm>
        </p:spPr>
        <p:txBody>
          <a:bodyPr vert="horz" lIns="91440" tIns="45720" rIns="91440" bIns="45720" rtlCol="0" anchor="t">
            <a:normAutofit fontScale="92500"/>
          </a:bodyPr>
          <a:lstStyle/>
          <a:p>
            <a:pPr marL="0" indent="0">
              <a:buNone/>
            </a:pPr>
            <a:r>
              <a:rPr lang="en-US" sz="1600" dirty="0">
                <a:ea typeface="+mn-lt"/>
                <a:cs typeface="+mn-lt"/>
              </a:rPr>
              <a:t>9) What is the average profit per discount level bucket?</a:t>
            </a:r>
          </a:p>
          <a:p>
            <a:pPr marL="285750" indent="-285750"/>
            <a:r>
              <a:rPr lang="en-US" sz="1200" b="1" dirty="0">
                <a:ea typeface="+mn-lt"/>
                <a:cs typeface="+mn-lt"/>
              </a:rPr>
              <a:t>Orders with low discounts(0-10%) resulted in highest average profit.</a:t>
            </a:r>
          </a:p>
          <a:p>
            <a:pPr marL="285750" indent="-285750"/>
            <a:r>
              <a:rPr lang="en-US" sz="1200" b="1" dirty="0">
                <a:ea typeface="+mn-lt"/>
                <a:cs typeface="+mn-lt"/>
              </a:rPr>
              <a:t>As the discount increased, the average profit decreased and in the 20-30% range, there was actually a loss on average.</a:t>
            </a:r>
          </a:p>
          <a:p>
            <a:pPr marL="285750" indent="-285750"/>
            <a:r>
              <a:rPr lang="en-US" sz="1200" b="1" dirty="0">
                <a:ea typeface="+mn-lt"/>
                <a:cs typeface="+mn-lt"/>
              </a:rPr>
              <a:t>Most of the sales happened with lower discounts, which are also more profitable.</a:t>
            </a:r>
          </a:p>
          <a:p>
            <a:pPr marL="0" indent="0">
              <a:buNone/>
            </a:pPr>
            <a:r>
              <a:rPr lang="en-US" sz="1200" dirty="0">
                <a:ea typeface="+mn-lt"/>
                <a:cs typeface="+mn-lt"/>
              </a:rPr>
              <a:t>This suggests that offering</a:t>
            </a:r>
            <a:r>
              <a:rPr lang="en-US" sz="1200" b="1" dirty="0">
                <a:ea typeface="+mn-lt"/>
                <a:cs typeface="+mn-lt"/>
              </a:rPr>
              <a:t> higher discounts may hurt profits, </a:t>
            </a:r>
            <a:r>
              <a:rPr lang="en-US" sz="1200" dirty="0">
                <a:ea typeface="+mn-lt"/>
                <a:cs typeface="+mn-lt"/>
              </a:rPr>
              <a:t>and </a:t>
            </a:r>
            <a:r>
              <a:rPr lang="en-US" sz="1200" b="1" dirty="0">
                <a:ea typeface="+mn-lt"/>
                <a:cs typeface="+mn-lt"/>
              </a:rPr>
              <a:t>limiting discounts could be better for the business.</a:t>
            </a:r>
          </a:p>
        </p:txBody>
      </p:sp>
      <p:sp>
        <p:nvSpPr>
          <p:cNvPr id="5" name="Rectangle: Rounded Corners 4">
            <a:extLst>
              <a:ext uri="{FF2B5EF4-FFF2-40B4-BE49-F238E27FC236}">
                <a16:creationId xmlns:a16="http://schemas.microsoft.com/office/drawing/2014/main" id="{AB621D28-508A-5E03-C353-F2687EA9CBE9}"/>
              </a:ext>
            </a:extLst>
          </p:cNvPr>
          <p:cNvSpPr/>
          <p:nvPr/>
        </p:nvSpPr>
        <p:spPr>
          <a:xfrm>
            <a:off x="1072501" y="2311230"/>
            <a:ext cx="4365274" cy="350231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E18655A-5640-5E40-A943-F1135A3B709F}"/>
              </a:ext>
            </a:extLst>
          </p:cNvPr>
          <p:cNvSpPr/>
          <p:nvPr/>
        </p:nvSpPr>
        <p:spPr>
          <a:xfrm>
            <a:off x="5834531" y="3046888"/>
            <a:ext cx="5729348" cy="197831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code&#10;&#10;AI-generated content may be incorrect.">
            <a:extLst>
              <a:ext uri="{FF2B5EF4-FFF2-40B4-BE49-F238E27FC236}">
                <a16:creationId xmlns:a16="http://schemas.microsoft.com/office/drawing/2014/main" id="{549179C1-7CD8-0542-639C-FDC3930B59B9}"/>
              </a:ext>
            </a:extLst>
          </p:cNvPr>
          <p:cNvPicPr>
            <a:picLocks noChangeAspect="1"/>
          </p:cNvPicPr>
          <p:nvPr/>
        </p:nvPicPr>
        <p:blipFill>
          <a:blip r:embed="rId2"/>
          <a:stretch>
            <a:fillRect/>
          </a:stretch>
        </p:blipFill>
        <p:spPr>
          <a:xfrm>
            <a:off x="1621425" y="2626489"/>
            <a:ext cx="3267075" cy="275272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EA625ED-C8FC-9ECC-523F-1D02DF30B49C}"/>
              </a:ext>
            </a:extLst>
          </p:cNvPr>
          <p:cNvPicPr>
            <a:picLocks noChangeAspect="1"/>
          </p:cNvPicPr>
          <p:nvPr/>
        </p:nvPicPr>
        <p:blipFill>
          <a:blip r:embed="rId3"/>
          <a:stretch>
            <a:fillRect/>
          </a:stretch>
        </p:blipFill>
        <p:spPr>
          <a:xfrm>
            <a:off x="6096647" y="3555177"/>
            <a:ext cx="5229225" cy="895350"/>
          </a:xfrm>
          <a:prstGeom prst="rect">
            <a:avLst/>
          </a:prstGeom>
        </p:spPr>
      </p:pic>
    </p:spTree>
    <p:extLst>
      <p:ext uri="{BB962C8B-B14F-4D97-AF65-F5344CB8AC3E}">
        <p14:creationId xmlns:p14="http://schemas.microsoft.com/office/powerpoint/2010/main" val="420737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9421-A871-FCE5-6CB0-661DD9A92ED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718E9-0854-3D67-FB69-577FF0C195D5}"/>
              </a:ext>
            </a:extLst>
          </p:cNvPr>
          <p:cNvSpPr>
            <a:spLocks noGrp="1"/>
          </p:cNvSpPr>
          <p:nvPr>
            <p:ph idx="1"/>
          </p:nvPr>
        </p:nvSpPr>
        <p:spPr>
          <a:xfrm>
            <a:off x="678500" y="3010"/>
            <a:ext cx="10631500" cy="1837830"/>
          </a:xfrm>
        </p:spPr>
        <p:txBody>
          <a:bodyPr vert="horz" lIns="91440" tIns="45720" rIns="91440" bIns="45720" rtlCol="0" anchor="t">
            <a:normAutofit fontScale="92500"/>
          </a:bodyPr>
          <a:lstStyle/>
          <a:p>
            <a:pPr marL="0" indent="0">
              <a:buNone/>
            </a:pPr>
            <a:r>
              <a:rPr lang="en-US" sz="1600" dirty="0">
                <a:ea typeface="+mn-lt"/>
                <a:cs typeface="+mn-lt"/>
              </a:rPr>
              <a:t>10) Cumulative revenue generated</a:t>
            </a:r>
          </a:p>
          <a:p>
            <a:pPr marL="0" indent="0">
              <a:buNone/>
            </a:pPr>
            <a:r>
              <a:rPr lang="en-US" sz="1100" dirty="0">
                <a:ea typeface="+mn-lt"/>
                <a:cs typeface="+mn-lt"/>
              </a:rPr>
              <a:t>This helps track how revenue is growing over time. </a:t>
            </a:r>
            <a:r>
              <a:rPr lang="en-US" sz="1100" err="1">
                <a:ea typeface="+mn-lt"/>
                <a:cs typeface="+mn-lt"/>
              </a:rPr>
              <a:t>Its</a:t>
            </a:r>
            <a:r>
              <a:rPr lang="en-US" sz="1100" dirty="0">
                <a:ea typeface="+mn-lt"/>
                <a:cs typeface="+mn-lt"/>
              </a:rPr>
              <a:t> especially useful to identify periods of fast growth or stagnation and to measure performance over time.</a:t>
            </a:r>
          </a:p>
          <a:p>
            <a:pPr marL="285750" indent="-285750"/>
            <a:r>
              <a:rPr lang="en-US" sz="1100" b="1" dirty="0">
                <a:ea typeface="+mn-lt"/>
                <a:cs typeface="+mn-lt"/>
              </a:rPr>
              <a:t>On Jan 1, 2010, revenue started at $193.88.</a:t>
            </a:r>
          </a:p>
          <a:p>
            <a:pPr marL="285750" indent="-285750"/>
            <a:r>
              <a:rPr lang="en-US" sz="1100" b="1" dirty="0">
                <a:ea typeface="+mn-lt"/>
                <a:cs typeface="+mn-lt"/>
              </a:rPr>
              <a:t>By Jan 4, 2010, total revenue had grown to over $20,100.</a:t>
            </a:r>
          </a:p>
          <a:p>
            <a:pPr marL="285750" indent="-285750"/>
            <a:r>
              <a:rPr lang="en-US" sz="1100" dirty="0">
                <a:ea typeface="+mn-lt"/>
                <a:cs typeface="+mn-lt"/>
              </a:rPr>
              <a:t>This means the</a:t>
            </a:r>
            <a:r>
              <a:rPr lang="en-US" sz="1100" b="1" dirty="0">
                <a:ea typeface="+mn-lt"/>
                <a:cs typeface="+mn-lt"/>
              </a:rPr>
              <a:t> business generated over $20k in sales within just the first few days.</a:t>
            </a:r>
          </a:p>
          <a:p>
            <a:pPr marL="0" indent="0">
              <a:buNone/>
            </a:pPr>
            <a:endParaRPr lang="en-US" dirty="0">
              <a:ea typeface="+mn-lt"/>
              <a:cs typeface="+mn-lt"/>
            </a:endParaRPr>
          </a:p>
        </p:txBody>
      </p:sp>
      <p:sp>
        <p:nvSpPr>
          <p:cNvPr id="5" name="Rectangle: Rounded Corners 4">
            <a:extLst>
              <a:ext uri="{FF2B5EF4-FFF2-40B4-BE49-F238E27FC236}">
                <a16:creationId xmlns:a16="http://schemas.microsoft.com/office/drawing/2014/main" id="{CD17AB69-F420-4568-5935-83263A222F96}"/>
              </a:ext>
            </a:extLst>
          </p:cNvPr>
          <p:cNvSpPr/>
          <p:nvPr/>
        </p:nvSpPr>
        <p:spPr>
          <a:xfrm>
            <a:off x="57" y="1944340"/>
            <a:ext cx="9172458" cy="118809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9B232AA-8802-ECB3-104A-501E50626034}"/>
              </a:ext>
            </a:extLst>
          </p:cNvPr>
          <p:cNvSpPr/>
          <p:nvPr/>
        </p:nvSpPr>
        <p:spPr>
          <a:xfrm>
            <a:off x="8299271" y="1936814"/>
            <a:ext cx="3894904" cy="475350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AI-generated content may be incorrect.">
            <a:extLst>
              <a:ext uri="{FF2B5EF4-FFF2-40B4-BE49-F238E27FC236}">
                <a16:creationId xmlns:a16="http://schemas.microsoft.com/office/drawing/2014/main" id="{DA0962DB-53DD-CC38-38F6-4F2B9A884286}"/>
              </a:ext>
            </a:extLst>
          </p:cNvPr>
          <p:cNvPicPr>
            <a:picLocks noChangeAspect="1"/>
          </p:cNvPicPr>
          <p:nvPr/>
        </p:nvPicPr>
        <p:blipFill>
          <a:blip r:embed="rId2"/>
          <a:stretch>
            <a:fillRect/>
          </a:stretch>
        </p:blipFill>
        <p:spPr>
          <a:xfrm>
            <a:off x="250002" y="2168468"/>
            <a:ext cx="8267700" cy="752475"/>
          </a:xfrm>
          <a:prstGeom prst="rect">
            <a:avLst/>
          </a:prstGeom>
        </p:spPr>
      </p:pic>
      <p:pic>
        <p:nvPicPr>
          <p:cNvPr id="10" name="Picture 9" descr="A screenshot of a data&#10;&#10;AI-generated content may be incorrect.">
            <a:extLst>
              <a:ext uri="{FF2B5EF4-FFF2-40B4-BE49-F238E27FC236}">
                <a16:creationId xmlns:a16="http://schemas.microsoft.com/office/drawing/2014/main" id="{A9E725FA-1CD3-25C7-B02B-F96C6EBD26CE}"/>
              </a:ext>
            </a:extLst>
          </p:cNvPr>
          <p:cNvPicPr>
            <a:picLocks noChangeAspect="1"/>
          </p:cNvPicPr>
          <p:nvPr/>
        </p:nvPicPr>
        <p:blipFill>
          <a:blip r:embed="rId3"/>
          <a:stretch>
            <a:fillRect/>
          </a:stretch>
        </p:blipFill>
        <p:spPr>
          <a:xfrm>
            <a:off x="8692091" y="2166585"/>
            <a:ext cx="3105150" cy="4105275"/>
          </a:xfrm>
          <a:prstGeom prst="rect">
            <a:avLst/>
          </a:prstGeom>
        </p:spPr>
      </p:pic>
    </p:spTree>
    <p:extLst>
      <p:ext uri="{BB962C8B-B14F-4D97-AF65-F5344CB8AC3E}">
        <p14:creationId xmlns:p14="http://schemas.microsoft.com/office/powerpoint/2010/main" val="120715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612648" y="664108"/>
            <a:ext cx="8467558" cy="1554480"/>
          </a:xfrm>
        </p:spPr>
        <p:txBody>
          <a:bodyPr/>
          <a:lstStyle/>
          <a:p>
            <a:r>
              <a:rPr lang="en-US" b="1" dirty="0">
                <a:ea typeface="Batang"/>
              </a:rPr>
              <a:t>agenda</a:t>
            </a:r>
          </a:p>
        </p:txBody>
      </p:sp>
      <p:sp>
        <p:nvSpPr>
          <p:cNvPr id="3" name="Content Placeholder 2">
            <a:extLst>
              <a:ext uri="{FF2B5EF4-FFF2-40B4-BE49-F238E27FC236}">
                <a16:creationId xmlns:a16="http://schemas.microsoft.com/office/drawing/2014/main" id="{28D4CF7D-92C9-3D0E-E489-4744B219D3BC}"/>
              </a:ext>
            </a:extLst>
          </p:cNvPr>
          <p:cNvSpPr>
            <a:spLocks noGrp="1"/>
          </p:cNvSpPr>
          <p:nvPr>
            <p:ph sz="quarter" idx="13"/>
          </p:nvPr>
        </p:nvSpPr>
        <p:spPr>
          <a:xfrm>
            <a:off x="612648" y="2743200"/>
            <a:ext cx="8467558" cy="3474720"/>
          </a:xfrm>
        </p:spPr>
        <p:txBody>
          <a:bodyPr vert="horz" lIns="91440" tIns="45720" rIns="91440" bIns="45720" rtlCol="0" anchor="t">
            <a:normAutofit fontScale="92500" lnSpcReduction="10000"/>
          </a:bodyPr>
          <a:lstStyle/>
          <a:p>
            <a:r>
              <a:rPr lang="en-US" dirty="0"/>
              <a:t>Introducing yourself</a:t>
            </a:r>
          </a:p>
          <a:p>
            <a:r>
              <a:rPr lang="en-US" dirty="0"/>
              <a:t>Data fields</a:t>
            </a:r>
          </a:p>
          <a:p>
            <a:r>
              <a:rPr lang="en-US" dirty="0"/>
              <a:t>Basic queries</a:t>
            </a:r>
          </a:p>
          <a:p>
            <a:r>
              <a:rPr lang="en-US" dirty="0"/>
              <a:t>Basic exploratory data analysis</a:t>
            </a:r>
          </a:p>
          <a:p>
            <a:r>
              <a:rPr lang="en-US" dirty="0"/>
              <a:t>Business centric questions and queries</a:t>
            </a:r>
          </a:p>
          <a:p>
            <a:r>
              <a:rPr lang="en-US" dirty="0"/>
              <a:t>Statistical analysis</a:t>
            </a:r>
          </a:p>
          <a:p>
            <a:r>
              <a:rPr lang="en-US" dirty="0"/>
              <a:t>Key business insights &amp; recommendations</a:t>
            </a:r>
          </a:p>
          <a:p>
            <a:r>
              <a:rPr lang="en-US" dirty="0"/>
              <a:t>conclusion</a:t>
            </a:r>
          </a:p>
        </p:txBody>
      </p:sp>
    </p:spTree>
    <p:extLst>
      <p:ext uri="{BB962C8B-B14F-4D97-AF65-F5344CB8AC3E}">
        <p14:creationId xmlns:p14="http://schemas.microsoft.com/office/powerpoint/2010/main" val="2313051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7025-0405-1232-35BE-E2DE70D91313}"/>
              </a:ext>
            </a:extLst>
          </p:cNvPr>
          <p:cNvSpPr>
            <a:spLocks noGrp="1"/>
          </p:cNvSpPr>
          <p:nvPr>
            <p:ph type="ctrTitle"/>
          </p:nvPr>
        </p:nvSpPr>
        <p:spPr>
          <a:xfrm>
            <a:off x="492460" y="312928"/>
            <a:ext cx="6238653" cy="844108"/>
          </a:xfrm>
        </p:spPr>
        <p:txBody>
          <a:bodyPr>
            <a:normAutofit fontScale="90000"/>
          </a:bodyPr>
          <a:lstStyle/>
          <a:p>
            <a:r>
              <a:rPr lang="en-US" sz="3200" b="1" dirty="0">
                <a:ea typeface="Batang"/>
              </a:rPr>
              <a:t>Key business insights &amp; Recommendations</a:t>
            </a:r>
            <a:endParaRPr lang="en-US" sz="3200" b="1" dirty="0" err="1"/>
          </a:p>
        </p:txBody>
      </p:sp>
      <p:sp>
        <p:nvSpPr>
          <p:cNvPr id="8" name="TextBox 7">
            <a:extLst>
              <a:ext uri="{FF2B5EF4-FFF2-40B4-BE49-F238E27FC236}">
                <a16:creationId xmlns:a16="http://schemas.microsoft.com/office/drawing/2014/main" id="{F70588EA-7B0C-FAC0-A77A-556D1C041E20}"/>
              </a:ext>
            </a:extLst>
          </p:cNvPr>
          <p:cNvSpPr txBox="1"/>
          <p:nvPr/>
        </p:nvSpPr>
        <p:spPr>
          <a:xfrm>
            <a:off x="495300" y="1511300"/>
            <a:ext cx="70231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dirty="0">
                <a:latin typeface="Avenir Next LT Pro Light"/>
              </a:rPr>
              <a:t>The </a:t>
            </a:r>
            <a:r>
              <a:rPr lang="en-US" sz="1600" b="1" i="1" dirty="0">
                <a:latin typeface="Avenir Next LT Pro Light"/>
              </a:rPr>
              <a:t>most frequently sold products are popular and have consistent</a:t>
            </a:r>
            <a:r>
              <a:rPr lang="en-US" sz="1600" i="1" dirty="0">
                <a:latin typeface="Avenir Next LT Pro Light"/>
              </a:rPr>
              <a:t> customer demand. </a:t>
            </a:r>
            <a:r>
              <a:rPr lang="en-US" sz="1600" b="1" i="1" dirty="0">
                <a:latin typeface="Avenir Next LT Pro Light"/>
              </a:rPr>
              <a:t>Ensure these products are always in stock.</a:t>
            </a:r>
          </a:p>
          <a:p>
            <a:pPr marL="285750" indent="-285750">
              <a:buFont typeface="Arial"/>
              <a:buChar char="•"/>
            </a:pPr>
            <a:r>
              <a:rPr lang="en-US" sz="1600" i="1" dirty="0">
                <a:latin typeface="Avenir Next LT Pro Light"/>
              </a:rPr>
              <a:t>Certain categories like </a:t>
            </a:r>
            <a:r>
              <a:rPr lang="en-US" sz="1600" b="1" i="1" dirty="0">
                <a:latin typeface="Avenir Next LT Pro Light"/>
              </a:rPr>
              <a:t>electronics, furniture etc., generate the highest revenue</a:t>
            </a:r>
            <a:r>
              <a:rPr lang="en-US" sz="1600" i="1" dirty="0">
                <a:latin typeface="Avenir Next LT Pro Light"/>
              </a:rPr>
              <a:t>.</a:t>
            </a:r>
            <a:r>
              <a:rPr lang="en-US" sz="1600" b="1" i="1" dirty="0">
                <a:latin typeface="Avenir Next LT Pro Light"/>
              </a:rPr>
              <a:t> Identify underperforming categories</a:t>
            </a:r>
            <a:r>
              <a:rPr lang="en-US" sz="1600" i="1" dirty="0">
                <a:latin typeface="Avenir Next LT Pro Light"/>
              </a:rPr>
              <a:t> for potential </a:t>
            </a:r>
            <a:r>
              <a:rPr lang="en-US" sz="1600" b="1" i="1" dirty="0">
                <a:latin typeface="Avenir Next LT Pro Light"/>
              </a:rPr>
              <a:t>discounting or discontinuation.</a:t>
            </a:r>
          </a:p>
          <a:p>
            <a:pPr marL="285750" indent="-285750">
              <a:buFont typeface="Arial"/>
              <a:buChar char="•"/>
            </a:pPr>
            <a:r>
              <a:rPr lang="en-US" sz="1600" i="1" dirty="0">
                <a:latin typeface="Avenir Next LT Pro Light"/>
              </a:rPr>
              <a:t>A </a:t>
            </a:r>
            <a:r>
              <a:rPr lang="en-US" sz="1600" b="1" i="1" dirty="0">
                <a:latin typeface="Avenir Next LT Pro Light"/>
              </a:rPr>
              <a:t>small segment of customers may be driving a large</a:t>
            </a:r>
            <a:r>
              <a:rPr lang="en-US" sz="1600" i="1" dirty="0">
                <a:latin typeface="Avenir Next LT Pro Light"/>
              </a:rPr>
              <a:t> portion of </a:t>
            </a:r>
            <a:r>
              <a:rPr lang="en-US" sz="1600" b="1" i="1" dirty="0">
                <a:latin typeface="Avenir Next LT Pro Light"/>
              </a:rPr>
              <a:t>revenue</a:t>
            </a:r>
            <a:r>
              <a:rPr lang="en-US" sz="1600" i="1" dirty="0">
                <a:latin typeface="Avenir Next LT Pro Light"/>
              </a:rPr>
              <a:t>. </a:t>
            </a:r>
            <a:r>
              <a:rPr lang="en-US" sz="1600" b="1" i="1" dirty="0">
                <a:latin typeface="Avenir Next LT Pro Light"/>
              </a:rPr>
              <a:t>Create loyalty programs for top customers.</a:t>
            </a:r>
          </a:p>
          <a:p>
            <a:pPr marL="285750" indent="-285750">
              <a:buFont typeface="Arial"/>
              <a:buChar char="•"/>
            </a:pPr>
            <a:r>
              <a:rPr lang="en-US" sz="1600" b="1" i="1" dirty="0">
                <a:latin typeface="Avenir Next LT Pro Light"/>
              </a:rPr>
              <a:t>Not all high-selling items are high-profit items. Promote product with high profit margins.</a:t>
            </a:r>
          </a:p>
          <a:p>
            <a:pPr marL="285750" indent="-285750">
              <a:buFont typeface="Arial"/>
              <a:buChar char="•"/>
            </a:pPr>
            <a:r>
              <a:rPr lang="en-US" sz="1600" i="1" dirty="0">
                <a:latin typeface="Avenir Next LT Pro Light"/>
              </a:rPr>
              <a:t>Most</a:t>
            </a:r>
            <a:r>
              <a:rPr lang="en-US" sz="1600" b="1" i="1" dirty="0">
                <a:latin typeface="Avenir Next LT Pro Light"/>
              </a:rPr>
              <a:t> profit comes from a specific set of product categories and region</a:t>
            </a:r>
            <a:r>
              <a:rPr lang="en-US" sz="1600" i="1" dirty="0">
                <a:latin typeface="Avenir Next LT Pro Light"/>
              </a:rPr>
              <a:t> so</a:t>
            </a:r>
            <a:r>
              <a:rPr lang="en-US" sz="1600" b="1" i="1" dirty="0">
                <a:latin typeface="Avenir Next LT Pro Light"/>
              </a:rPr>
              <a:t> focus sales and marketing </a:t>
            </a:r>
            <a:r>
              <a:rPr lang="en-US" sz="1600" i="1" dirty="0">
                <a:latin typeface="Avenir Next LT Pro Light"/>
              </a:rPr>
              <a:t>on these high-performing product segments to maximize profit.</a:t>
            </a:r>
            <a:endParaRPr lang="en-US"/>
          </a:p>
          <a:p>
            <a:pPr marL="285750" indent="-285750">
              <a:buFont typeface="Arial"/>
              <a:buChar char="•"/>
            </a:pPr>
            <a:r>
              <a:rPr lang="en-US" sz="1600" i="1" dirty="0">
                <a:latin typeface="Avenir Next LT Pro Light"/>
              </a:rPr>
              <a:t>Giving</a:t>
            </a:r>
            <a:r>
              <a:rPr lang="en-US" sz="1600" b="1" i="1" dirty="0">
                <a:latin typeface="Avenir Next LT Pro Light"/>
              </a:rPr>
              <a:t> bigger discounts usually leads to lower profits.</a:t>
            </a:r>
            <a:r>
              <a:rPr lang="en-US" sz="1600" i="1" dirty="0">
                <a:latin typeface="Avenir Next LT Pro Light"/>
              </a:rPr>
              <a:t> Review discount strategies to avoid hurting profitability-</a:t>
            </a:r>
            <a:r>
              <a:rPr lang="en-US" sz="1600" b="1" i="1" dirty="0">
                <a:latin typeface="Avenir Next LT Pro Light"/>
              </a:rPr>
              <a:t>offer them more strategically.</a:t>
            </a:r>
          </a:p>
          <a:p>
            <a:pPr marL="285750" indent="-285750">
              <a:buFont typeface="Arial"/>
              <a:buChar char="•"/>
            </a:pPr>
            <a:r>
              <a:rPr lang="en-US" sz="1600" b="1" i="1" dirty="0">
                <a:latin typeface="Avenir Next LT Pro Light"/>
              </a:rPr>
              <a:t>Frequent delays may be slightly affecting profits</a:t>
            </a:r>
            <a:r>
              <a:rPr lang="en-US" sz="1600" i="1" dirty="0">
                <a:latin typeface="Avenir Next LT Pro Light"/>
              </a:rPr>
              <a:t>. </a:t>
            </a:r>
            <a:r>
              <a:rPr lang="en-US" sz="1600" b="1" i="1" dirty="0">
                <a:latin typeface="Avenir Next LT Pro Light"/>
              </a:rPr>
              <a:t>Improve logistics</a:t>
            </a:r>
            <a:r>
              <a:rPr lang="en-US" sz="1600" i="1" dirty="0">
                <a:latin typeface="Avenir Next LT Pro Light"/>
              </a:rPr>
              <a:t> and </a:t>
            </a:r>
            <a:r>
              <a:rPr lang="en-US" sz="1600" b="1" i="1" dirty="0">
                <a:latin typeface="Avenir Next LT Pro Light"/>
              </a:rPr>
              <a:t>delivery timeline to protect revenue.</a:t>
            </a:r>
          </a:p>
          <a:p>
            <a:pPr marL="285750" indent="-285750">
              <a:buFont typeface="Arial"/>
              <a:buChar char="•"/>
            </a:pPr>
            <a:r>
              <a:rPr lang="en-US" sz="1600" b="1" i="1" dirty="0">
                <a:latin typeface="Avenir Next LT Pro Light"/>
              </a:rPr>
              <a:t>No discount yields highest profit</a:t>
            </a:r>
            <a:r>
              <a:rPr lang="en-US" sz="1600" i="1" dirty="0">
                <a:latin typeface="Avenir Next LT Pro Light"/>
              </a:rPr>
              <a:t>. Limit high-discount campaigns and </a:t>
            </a:r>
            <a:r>
              <a:rPr lang="en-US" sz="1600" b="1" i="1" dirty="0">
                <a:latin typeface="Avenir Next LT Pro Light"/>
              </a:rPr>
              <a:t>promote full-price or low-discount sales.</a:t>
            </a:r>
          </a:p>
          <a:p>
            <a:pPr marL="285750" indent="-285750">
              <a:buFont typeface="Arial"/>
              <a:buChar char="•"/>
            </a:pPr>
            <a:r>
              <a:rPr lang="en-US" sz="1600" b="1" i="1" dirty="0">
                <a:latin typeface="Avenir Next LT Pro Light"/>
              </a:rPr>
              <a:t>Growth is on track </a:t>
            </a:r>
            <a:r>
              <a:rPr lang="en-US" sz="1600" i="1" dirty="0">
                <a:latin typeface="Avenir Next LT Pro Light"/>
              </a:rPr>
              <a:t>– maintain current momentum by </a:t>
            </a:r>
            <a:r>
              <a:rPr lang="en-US" sz="1600" b="1" i="1" dirty="0">
                <a:latin typeface="Avenir Next LT Pro Light"/>
              </a:rPr>
              <a:t>optimizing high-performing areas and fixing minor inefficiencies.</a:t>
            </a:r>
          </a:p>
          <a:p>
            <a:pPr marL="285750" indent="-285750">
              <a:buFont typeface="Arial"/>
              <a:buChar char="•"/>
            </a:pPr>
            <a:endParaRPr lang="en-US" b="1" dirty="0"/>
          </a:p>
        </p:txBody>
      </p:sp>
    </p:spTree>
    <p:extLst>
      <p:ext uri="{BB962C8B-B14F-4D97-AF65-F5344CB8AC3E}">
        <p14:creationId xmlns:p14="http://schemas.microsoft.com/office/powerpoint/2010/main" val="193619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759-F1F1-EF8C-B869-3581DEC58878}"/>
              </a:ext>
            </a:extLst>
          </p:cNvPr>
          <p:cNvSpPr>
            <a:spLocks noGrp="1"/>
          </p:cNvSpPr>
          <p:nvPr>
            <p:ph type="title"/>
          </p:nvPr>
        </p:nvSpPr>
        <p:spPr>
          <a:xfrm>
            <a:off x="614676" y="1847088"/>
            <a:ext cx="7342307" cy="1133856"/>
          </a:xfrm>
        </p:spPr>
        <p:txBody>
          <a:bodyPr/>
          <a:lstStyle/>
          <a:p>
            <a:r>
              <a:rPr lang="en-US" b="1" dirty="0">
                <a:ea typeface="Batang"/>
              </a:rPr>
              <a:t>conclusion</a:t>
            </a:r>
          </a:p>
        </p:txBody>
      </p:sp>
      <p:sp>
        <p:nvSpPr>
          <p:cNvPr id="3" name="Content Placeholder 2">
            <a:extLst>
              <a:ext uri="{FF2B5EF4-FFF2-40B4-BE49-F238E27FC236}">
                <a16:creationId xmlns:a16="http://schemas.microsoft.com/office/drawing/2014/main" id="{A9D80851-C5F2-718B-E7F2-4B2752953647}"/>
              </a:ext>
            </a:extLst>
          </p:cNvPr>
          <p:cNvSpPr>
            <a:spLocks noGrp="1"/>
          </p:cNvSpPr>
          <p:nvPr>
            <p:ph sz="quarter" idx="13"/>
          </p:nvPr>
        </p:nvSpPr>
        <p:spPr>
          <a:xfrm>
            <a:off x="612775" y="3594099"/>
            <a:ext cx="10890374" cy="2743200"/>
          </a:xfrm>
        </p:spPr>
        <p:txBody>
          <a:bodyPr vert="horz" lIns="91440" tIns="45720" rIns="91440" bIns="45720" rtlCol="0" anchor="t">
            <a:normAutofit/>
          </a:bodyPr>
          <a:lstStyle/>
          <a:p>
            <a:pPr>
              <a:lnSpc>
                <a:spcPct val="100000"/>
              </a:lnSpc>
            </a:pPr>
            <a:r>
              <a:rPr lang="en-US" sz="1600" i="1" dirty="0"/>
              <a:t>The retail data analysis provides a clear picture of what’s driving the business forward. High-performing products and regions reveal where demand is strongest. By addressing underperforming areas and optimizing inventory and pricing strategies, the business can improve profitability. Our analysis reveals that while revenue is growing steadily, profit margins are sensitive to high discount levels and delayed shipments. Discounts, when not applied strategically, significantly reduce profitability. Leveraging these insights empowers smarter, data-driven decisions for sustainable growth.</a:t>
            </a:r>
          </a:p>
          <a:p>
            <a:endParaRPr lang="en-US" dirty="0"/>
          </a:p>
          <a:p>
            <a:endParaRPr lang="en-US" dirty="0"/>
          </a:p>
        </p:txBody>
      </p:sp>
    </p:spTree>
    <p:extLst>
      <p:ext uri="{BB962C8B-B14F-4D97-AF65-F5344CB8AC3E}">
        <p14:creationId xmlns:p14="http://schemas.microsoft.com/office/powerpoint/2010/main" val="3681424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blue background with white letters&#10;&#10;AI-generated content may be incorrect.">
            <a:extLst>
              <a:ext uri="{FF2B5EF4-FFF2-40B4-BE49-F238E27FC236}">
                <a16:creationId xmlns:a16="http://schemas.microsoft.com/office/drawing/2014/main" id="{2BC1A80A-793E-78A5-0474-17DD160F5A5F}"/>
              </a:ext>
            </a:extLst>
          </p:cNvPr>
          <p:cNvPicPr>
            <a:picLocks noGrp="1" noChangeAspect="1"/>
          </p:cNvPicPr>
          <p:nvPr>
            <p:ph type="pic" sz="quarter" idx="13"/>
          </p:nvPr>
        </p:nvPicPr>
        <p:blipFill>
          <a:blip r:embed="rId2"/>
          <a:srcRect l="1465"/>
          <a:stretch>
            <a:fillRect/>
          </a:stretch>
        </p:blipFill>
        <p:spPr>
          <a:xfrm>
            <a:off x="527207" y="334737"/>
            <a:ext cx="11191879" cy="4248150"/>
          </a:xfrm>
          <a:prstGeom prst="rect">
            <a:avLst/>
          </a:prstGeom>
        </p:spPr>
      </p:pic>
      <p:sp>
        <p:nvSpPr>
          <p:cNvPr id="5" name="Subtitle 4">
            <a:extLst>
              <a:ext uri="{FF2B5EF4-FFF2-40B4-BE49-F238E27FC236}">
                <a16:creationId xmlns:a16="http://schemas.microsoft.com/office/drawing/2014/main" id="{390F3484-9181-3012-D0B1-A0100F976082}"/>
              </a:ext>
            </a:extLst>
          </p:cNvPr>
          <p:cNvSpPr>
            <a:spLocks noGrp="1"/>
          </p:cNvSpPr>
          <p:nvPr>
            <p:ph type="subTitle" idx="1"/>
          </p:nvPr>
        </p:nvSpPr>
        <p:spPr>
          <a:xfrm>
            <a:off x="509166" y="5125962"/>
            <a:ext cx="11678356" cy="1611676"/>
          </a:xfrm>
        </p:spPr>
        <p:txBody>
          <a:bodyPr>
            <a:normAutofit fontScale="92500" lnSpcReduction="10000"/>
          </a:bodyPr>
          <a:lstStyle/>
          <a:p>
            <a:pPr algn="l">
              <a:lnSpc>
                <a:spcPct val="120000"/>
              </a:lnSpc>
            </a:pPr>
            <a:r>
              <a:rPr lang="en-US" sz="1800" dirty="0">
                <a:latin typeface="Aptos Display"/>
              </a:rPr>
              <a:t>GitHub Link:</a:t>
            </a:r>
            <a:r>
              <a:rPr lang="en-US" sz="1800" dirty="0">
                <a:solidFill>
                  <a:srgbClr val="000000"/>
                </a:solidFill>
                <a:latin typeface="Aptos Display"/>
              </a:rPr>
              <a:t> </a:t>
            </a:r>
            <a:r>
              <a:rPr lang="en-US" sz="1800" cap="none" dirty="0">
                <a:latin typeface="Aptos Display"/>
                <a:hlinkClick r:id="rId3"/>
              </a:rPr>
              <a:t>https://github.com/chaitra-vl-11</a:t>
            </a:r>
            <a:br>
              <a:rPr lang="en-US" sz="1800" dirty="0">
                <a:latin typeface="Aptos Display"/>
              </a:rPr>
            </a:br>
            <a:br>
              <a:rPr lang="en-US" sz="1800" dirty="0">
                <a:latin typeface="Aptos Display"/>
              </a:rPr>
            </a:br>
            <a:r>
              <a:rPr lang="en-US" sz="1800">
                <a:latin typeface="Aptos Display"/>
              </a:rPr>
              <a:t>LinkedIn Link: </a:t>
            </a:r>
            <a:r>
              <a:rPr lang="en-US" sz="1800" cap="none" dirty="0">
                <a:latin typeface="Aptos Display"/>
                <a:hlinkClick r:id="rId4"/>
              </a:rPr>
              <a:t>https://www.linkedin.com/in/chaitra-vl</a:t>
            </a:r>
            <a:br>
              <a:rPr lang="en-US" sz="1800" dirty="0">
                <a:latin typeface="Aptos Display"/>
              </a:rPr>
            </a:br>
            <a:br>
              <a:rPr lang="en-US" sz="1800" dirty="0">
                <a:latin typeface="Aptos Display"/>
              </a:rPr>
            </a:br>
            <a:r>
              <a:rPr lang="en-US" sz="1800" dirty="0">
                <a:latin typeface="Aptos Display"/>
              </a:rPr>
              <a:t>Email Address: </a:t>
            </a:r>
            <a:r>
              <a:rPr lang="en-US" sz="1800" cap="none" dirty="0">
                <a:latin typeface="Aptos Display"/>
                <a:hlinkClick r:id="rId5"/>
              </a:rPr>
              <a:t>chaithravlc@gmail.com</a:t>
            </a:r>
            <a:endParaRPr lang="en-US" cap="none"/>
          </a:p>
        </p:txBody>
      </p:sp>
    </p:spTree>
    <p:extLst>
      <p:ext uri="{BB962C8B-B14F-4D97-AF65-F5344CB8AC3E}">
        <p14:creationId xmlns:p14="http://schemas.microsoft.com/office/powerpoint/2010/main" val="62420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7C3DF4-EDFC-EEE0-FC15-FDFF324B5CBF}"/>
              </a:ext>
            </a:extLst>
          </p:cNvPr>
          <p:cNvSpPr>
            <a:spLocks noGrp="1"/>
          </p:cNvSpPr>
          <p:nvPr>
            <p:ph type="title"/>
          </p:nvPr>
        </p:nvSpPr>
        <p:spPr>
          <a:xfrm>
            <a:off x="612648" y="890731"/>
            <a:ext cx="3474720" cy="727607"/>
          </a:xfrm>
        </p:spPr>
        <p:txBody>
          <a:bodyPr/>
          <a:lstStyle/>
          <a:p>
            <a:r>
              <a:rPr lang="en-US" b="1" dirty="0">
                <a:ea typeface="Batang"/>
              </a:rPr>
              <a:t>introduction</a:t>
            </a:r>
          </a:p>
        </p:txBody>
      </p:sp>
      <p:sp>
        <p:nvSpPr>
          <p:cNvPr id="6" name="Content Placeholder 5">
            <a:extLst>
              <a:ext uri="{FF2B5EF4-FFF2-40B4-BE49-F238E27FC236}">
                <a16:creationId xmlns:a16="http://schemas.microsoft.com/office/drawing/2014/main" id="{AD3DECD0-3B40-B604-1CC6-0BC353372D15}"/>
              </a:ext>
            </a:extLst>
          </p:cNvPr>
          <p:cNvSpPr>
            <a:spLocks noGrp="1"/>
          </p:cNvSpPr>
          <p:nvPr>
            <p:ph sz="quarter" idx="13"/>
          </p:nvPr>
        </p:nvSpPr>
        <p:spPr>
          <a:xfrm>
            <a:off x="612648" y="2809052"/>
            <a:ext cx="3474720" cy="3624449"/>
          </a:xfrm>
        </p:spPr>
        <p:txBody>
          <a:bodyPr vert="horz" lIns="91440" tIns="45720" rIns="91440" bIns="45720" rtlCol="0" anchor="t">
            <a:normAutofit fontScale="92500" lnSpcReduction="20000"/>
          </a:bodyPr>
          <a:lstStyle/>
          <a:p>
            <a:r>
              <a:rPr lang="en-US" dirty="0"/>
              <a:t>Today, I'm excited to present one of my recent projects where I analyzed sales, profit, discount patterns, and return behavior to answer key business-centric questions.</a:t>
            </a:r>
            <a:endParaRPr lang="en-US" b="1" i="1" dirty="0"/>
          </a:p>
          <a:p>
            <a:r>
              <a:rPr lang="en-US" dirty="0"/>
              <a:t>The goal is to highlight areas of improvement and suggest data-driven actions for better profitability and efficiency </a:t>
            </a:r>
          </a:p>
        </p:txBody>
      </p:sp>
      <p:sp>
        <p:nvSpPr>
          <p:cNvPr id="2" name="TextBox 1">
            <a:extLst>
              <a:ext uri="{FF2B5EF4-FFF2-40B4-BE49-F238E27FC236}">
                <a16:creationId xmlns:a16="http://schemas.microsoft.com/office/drawing/2014/main" id="{2C6F1AF1-5758-3056-66E2-8F908825D963}"/>
              </a:ext>
            </a:extLst>
          </p:cNvPr>
          <p:cNvSpPr txBox="1"/>
          <p:nvPr/>
        </p:nvSpPr>
        <p:spPr>
          <a:xfrm>
            <a:off x="614304" y="1711679"/>
            <a:ext cx="3473686" cy="572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b="1" i="1" dirty="0">
                <a:solidFill>
                  <a:srgbClr val="595959"/>
                </a:solidFill>
              </a:rPr>
              <a:t>Turning raw data into actionable business insights.</a:t>
            </a:r>
            <a:endParaRPr lang="en-US" dirty="0"/>
          </a:p>
        </p:txBody>
      </p:sp>
      <p:pic>
        <p:nvPicPr>
          <p:cNvPr id="7" name="Picture Placeholder 6" descr="A diagram of different colored rectangles with numbers&#10;&#10;AI-generated content may be incorrect.">
            <a:extLst>
              <a:ext uri="{FF2B5EF4-FFF2-40B4-BE49-F238E27FC236}">
                <a16:creationId xmlns:a16="http://schemas.microsoft.com/office/drawing/2014/main" id="{E09C7434-8E31-706D-6E7C-FCEF4E82B4B9}"/>
              </a:ext>
            </a:extLst>
          </p:cNvPr>
          <p:cNvPicPr>
            <a:picLocks noGrp="1" noChangeAspect="1"/>
          </p:cNvPicPr>
          <p:nvPr>
            <p:ph type="pic" sz="quarter" idx="14"/>
          </p:nvPr>
        </p:nvPicPr>
        <p:blipFill>
          <a:blip r:embed="rId2"/>
          <a:stretch/>
        </p:blipFill>
        <p:spPr>
          <a:xfrm>
            <a:off x="4896212" y="1091184"/>
            <a:ext cx="6978279" cy="4465617"/>
          </a:xfrm>
          <a:prstGeom prst="rect">
            <a:avLst/>
          </a:prstGeom>
        </p:spPr>
      </p:pic>
    </p:spTree>
    <p:extLst>
      <p:ext uri="{BB962C8B-B14F-4D97-AF65-F5344CB8AC3E}">
        <p14:creationId xmlns:p14="http://schemas.microsoft.com/office/powerpoint/2010/main" val="3943547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97F4-D01E-4B37-9105-C07DF9BD70C1}"/>
              </a:ext>
            </a:extLst>
          </p:cNvPr>
          <p:cNvSpPr>
            <a:spLocks noGrp="1"/>
          </p:cNvSpPr>
          <p:nvPr>
            <p:ph type="ctrTitle"/>
          </p:nvPr>
        </p:nvSpPr>
        <p:spPr>
          <a:xfrm>
            <a:off x="1499616" y="1344168"/>
            <a:ext cx="9198864" cy="3291840"/>
          </a:xfrm>
        </p:spPr>
        <p:txBody>
          <a:bodyPr/>
          <a:lstStyle/>
          <a:p>
            <a:r>
              <a:rPr lang="en-US" dirty="0">
                <a:ea typeface="Batang"/>
              </a:rPr>
              <a:t>“the goal is to turn data into information, and information into insight.”</a:t>
            </a:r>
            <a:endParaRPr lang="en-US" dirty="0"/>
          </a:p>
        </p:txBody>
      </p:sp>
      <p:sp>
        <p:nvSpPr>
          <p:cNvPr id="3" name="Subtitle 2">
            <a:extLst>
              <a:ext uri="{FF2B5EF4-FFF2-40B4-BE49-F238E27FC236}">
                <a16:creationId xmlns:a16="http://schemas.microsoft.com/office/drawing/2014/main" id="{281F6976-E691-0E9F-C411-823F3EF5E0B1}"/>
              </a:ext>
            </a:extLst>
          </p:cNvPr>
          <p:cNvSpPr>
            <a:spLocks noGrp="1"/>
          </p:cNvSpPr>
          <p:nvPr>
            <p:ph type="subTitle" idx="1"/>
          </p:nvPr>
        </p:nvSpPr>
        <p:spPr>
          <a:xfrm>
            <a:off x="1499616" y="5303520"/>
            <a:ext cx="9198864" cy="548640"/>
          </a:xfrm>
        </p:spPr>
        <p:txBody>
          <a:bodyPr/>
          <a:lstStyle/>
          <a:p>
            <a:r>
              <a:rPr lang="en-US" dirty="0"/>
              <a:t>– </a:t>
            </a:r>
            <a:r>
              <a:rPr lang="en-US" b="1" dirty="0"/>
              <a:t>carly fiorina</a:t>
            </a:r>
            <a:r>
              <a:rPr lang="en-US" dirty="0"/>
              <a:t>, former CEO of hewlett-packard</a:t>
            </a:r>
          </a:p>
        </p:txBody>
      </p:sp>
    </p:spTree>
    <p:extLst>
      <p:ext uri="{BB962C8B-B14F-4D97-AF65-F5344CB8AC3E}">
        <p14:creationId xmlns:p14="http://schemas.microsoft.com/office/powerpoint/2010/main" val="231243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537-5536-95E9-BC8C-969E90A723A3}"/>
              </a:ext>
            </a:extLst>
          </p:cNvPr>
          <p:cNvSpPr>
            <a:spLocks noGrp="1"/>
          </p:cNvSpPr>
          <p:nvPr>
            <p:ph type="ctrTitle"/>
          </p:nvPr>
        </p:nvSpPr>
        <p:spPr>
          <a:xfrm>
            <a:off x="3474720" y="854239"/>
            <a:ext cx="7876287" cy="1983963"/>
          </a:xfrm>
        </p:spPr>
        <p:txBody>
          <a:bodyPr/>
          <a:lstStyle/>
          <a:p>
            <a:r>
              <a:rPr lang="en-US" b="1" dirty="0">
                <a:ea typeface="Batang"/>
              </a:rPr>
              <a:t>Data fields</a:t>
            </a:r>
            <a:endParaRPr lang="en-US" b="1" dirty="0"/>
          </a:p>
        </p:txBody>
      </p:sp>
      <p:sp>
        <p:nvSpPr>
          <p:cNvPr id="3" name="Subtitle 2">
            <a:extLst>
              <a:ext uri="{FF2B5EF4-FFF2-40B4-BE49-F238E27FC236}">
                <a16:creationId xmlns:a16="http://schemas.microsoft.com/office/drawing/2014/main" id="{87441807-1F7E-8D21-4945-77FFDB2CD1A0}"/>
              </a:ext>
            </a:extLst>
          </p:cNvPr>
          <p:cNvSpPr>
            <a:spLocks noGrp="1"/>
          </p:cNvSpPr>
          <p:nvPr>
            <p:ph type="subTitle" idx="1"/>
          </p:nvPr>
        </p:nvSpPr>
        <p:spPr>
          <a:xfrm>
            <a:off x="3474720" y="3428757"/>
            <a:ext cx="7883466" cy="1989644"/>
          </a:xfrm>
        </p:spPr>
        <p:txBody>
          <a:bodyPr>
            <a:normAutofit fontScale="92500" lnSpcReduction="20000"/>
          </a:bodyPr>
          <a:lstStyle/>
          <a:p>
            <a:r>
              <a:rPr lang="en-US" b="1" dirty="0"/>
              <a:t>ORDERs:</a:t>
            </a:r>
            <a:r>
              <a:rPr lang="en-US" dirty="0"/>
              <a:t> Order Id, sales, discount, profit, product name, product category, product sub-category, customer name, region, state, city.</a:t>
            </a:r>
          </a:p>
          <a:p>
            <a:endParaRPr lang="en-US" dirty="0"/>
          </a:p>
          <a:p>
            <a:r>
              <a:rPr lang="en-US" b="1" dirty="0"/>
              <a:t>Returns:</a:t>
            </a:r>
            <a:r>
              <a:rPr lang="en-US" dirty="0"/>
              <a:t> order id, return status.</a:t>
            </a:r>
          </a:p>
          <a:p>
            <a:r>
              <a:rPr lang="en-US" dirty="0"/>
              <a:t>Orders table contains more than </a:t>
            </a:r>
            <a:r>
              <a:rPr lang="en-US" b="1" dirty="0"/>
              <a:t>9k </a:t>
            </a:r>
            <a:r>
              <a:rPr lang="en-US" dirty="0"/>
              <a:t>rows,</a:t>
            </a:r>
          </a:p>
          <a:p>
            <a:r>
              <a:rPr lang="en-US" dirty="0"/>
              <a:t>Returns table contains more than</a:t>
            </a:r>
            <a:r>
              <a:rPr lang="en-US" b="1" dirty="0"/>
              <a:t> 1k</a:t>
            </a:r>
            <a:r>
              <a:rPr lang="en-US" dirty="0"/>
              <a:t> rows.</a:t>
            </a:r>
          </a:p>
        </p:txBody>
      </p:sp>
    </p:spTree>
    <p:extLst>
      <p:ext uri="{BB962C8B-B14F-4D97-AF65-F5344CB8AC3E}">
        <p14:creationId xmlns:p14="http://schemas.microsoft.com/office/powerpoint/2010/main" val="75705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941306-0C04-E11D-3D1E-44AB3985ED16}"/>
              </a:ext>
            </a:extLst>
          </p:cNvPr>
          <p:cNvSpPr>
            <a:spLocks noGrp="1"/>
          </p:cNvSpPr>
          <p:nvPr>
            <p:ph sz="quarter" idx="13"/>
          </p:nvPr>
        </p:nvSpPr>
        <p:spPr/>
        <p:txBody>
          <a:bodyPr/>
          <a:lstStyle/>
          <a:p>
            <a:pPr marL="356235" indent="-356235"/>
            <a:r>
              <a:rPr lang="en-US" b="1" dirty="0"/>
              <a:t>Retrieving all columns</a:t>
            </a:r>
            <a:endParaRPr lang="en-US" dirty="0"/>
          </a:p>
          <a:p>
            <a:pPr marL="0" indent="0">
              <a:spcBef>
                <a:spcPts val="0"/>
              </a:spcBef>
              <a:spcAft>
                <a:spcPts val="1000"/>
              </a:spcAft>
              <a:buNone/>
            </a:pPr>
            <a:r>
              <a:rPr lang="en-US" dirty="0"/>
              <a:t>Retrieving all columns to understand the full structure and content of the orders and Returns table.</a:t>
            </a:r>
            <a:endParaRPr lang="en-US" sz="1800" dirty="0"/>
          </a:p>
          <a:p>
            <a:pPr marL="0" indent="0">
              <a:buNone/>
            </a:pPr>
            <a:endParaRPr lang="en-US" sz="1800" b="1" dirty="0"/>
          </a:p>
          <a:p>
            <a:pPr marL="285750" indent="-285750"/>
            <a:r>
              <a:rPr lang="en-US" b="1" dirty="0"/>
              <a:t>Total Number of Records</a:t>
            </a:r>
            <a:endParaRPr lang="en-US" sz="1800" b="1" dirty="0"/>
          </a:p>
          <a:p>
            <a:pPr marL="0" indent="0">
              <a:spcBef>
                <a:spcPts val="0"/>
              </a:spcBef>
              <a:spcAft>
                <a:spcPts val="1000"/>
              </a:spcAft>
              <a:buNone/>
            </a:pPr>
            <a:r>
              <a:rPr lang="en-US" dirty="0"/>
              <a:t>There is 9036 records in the dataset.</a:t>
            </a:r>
            <a:endParaRPr lang="en-US" sz="1800" dirty="0"/>
          </a:p>
        </p:txBody>
      </p:sp>
      <p:sp>
        <p:nvSpPr>
          <p:cNvPr id="4" name="Rectangle: Rounded Corners 3">
            <a:extLst>
              <a:ext uri="{FF2B5EF4-FFF2-40B4-BE49-F238E27FC236}">
                <a16:creationId xmlns:a16="http://schemas.microsoft.com/office/drawing/2014/main" id="{355C6FEC-2AAF-832E-60A3-64C2FFB4A761}"/>
              </a:ext>
            </a:extLst>
          </p:cNvPr>
          <p:cNvSpPr/>
          <p:nvPr/>
        </p:nvSpPr>
        <p:spPr>
          <a:xfrm>
            <a:off x="143455" y="170429"/>
            <a:ext cx="4870732" cy="260785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9C895D-8FD0-9A36-0F71-556A7C8F6A55}"/>
              </a:ext>
            </a:extLst>
          </p:cNvPr>
          <p:cNvSpPr txBox="1"/>
          <p:nvPr/>
        </p:nvSpPr>
        <p:spPr>
          <a:xfrm>
            <a:off x="6857677" y="785922"/>
            <a:ext cx="37948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chemeClr val="tx1">
                    <a:lumMod val="65000"/>
                    <a:lumOff val="35000"/>
                  </a:schemeClr>
                </a:solidFill>
              </a:rPr>
              <a:t>Basic Queries</a:t>
            </a:r>
            <a:endParaRPr lang="en-US" sz="3600">
              <a:solidFill>
                <a:schemeClr val="tx1">
                  <a:lumMod val="65000"/>
                  <a:lumOff val="35000"/>
                </a:schemeClr>
              </a:solidFill>
            </a:endParaRPr>
          </a:p>
        </p:txBody>
      </p:sp>
      <p:pic>
        <p:nvPicPr>
          <p:cNvPr id="6" name="Picture 5">
            <a:extLst>
              <a:ext uri="{FF2B5EF4-FFF2-40B4-BE49-F238E27FC236}">
                <a16:creationId xmlns:a16="http://schemas.microsoft.com/office/drawing/2014/main" id="{4238BCA5-477C-F025-1724-0705649F943C}"/>
              </a:ext>
            </a:extLst>
          </p:cNvPr>
          <p:cNvPicPr>
            <a:picLocks noChangeAspect="1"/>
          </p:cNvPicPr>
          <p:nvPr/>
        </p:nvPicPr>
        <p:blipFill>
          <a:blip r:embed="rId2"/>
          <a:stretch>
            <a:fillRect/>
          </a:stretch>
        </p:blipFill>
        <p:spPr>
          <a:xfrm>
            <a:off x="747311" y="314441"/>
            <a:ext cx="3721322" cy="45263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1B2B4679-91B0-6FC0-2457-2CFAB0D1A673}"/>
              </a:ext>
            </a:extLst>
          </p:cNvPr>
          <p:cNvPicPr>
            <a:picLocks noChangeAspect="1"/>
          </p:cNvPicPr>
          <p:nvPr/>
        </p:nvPicPr>
        <p:blipFill>
          <a:blip r:embed="rId3">
            <a:alphaModFix/>
          </a:blip>
          <a:srcRect r="46379"/>
          <a:stretch>
            <a:fillRect/>
          </a:stretch>
        </p:blipFill>
        <p:spPr>
          <a:xfrm>
            <a:off x="323406" y="833259"/>
            <a:ext cx="4579604" cy="1764904"/>
          </a:xfrm>
          <a:prstGeom prst="rect">
            <a:avLst/>
          </a:prstGeom>
        </p:spPr>
      </p:pic>
      <p:sp>
        <p:nvSpPr>
          <p:cNvPr id="8" name="Rectangle: Rounded Corners 7">
            <a:extLst>
              <a:ext uri="{FF2B5EF4-FFF2-40B4-BE49-F238E27FC236}">
                <a16:creationId xmlns:a16="http://schemas.microsoft.com/office/drawing/2014/main" id="{8F88406E-1F8A-1FF3-8498-C39D51AC7F2A}"/>
              </a:ext>
            </a:extLst>
          </p:cNvPr>
          <p:cNvSpPr/>
          <p:nvPr/>
        </p:nvSpPr>
        <p:spPr>
          <a:xfrm>
            <a:off x="143455" y="4852628"/>
            <a:ext cx="4870732" cy="180822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text&#10;&#10;AI-generated content may be incorrect.">
            <a:extLst>
              <a:ext uri="{FF2B5EF4-FFF2-40B4-BE49-F238E27FC236}">
                <a16:creationId xmlns:a16="http://schemas.microsoft.com/office/drawing/2014/main" id="{89862337-FE9A-F8FC-3CD1-B2FBF254EEEC}"/>
              </a:ext>
            </a:extLst>
          </p:cNvPr>
          <p:cNvPicPr>
            <a:picLocks noChangeAspect="1"/>
          </p:cNvPicPr>
          <p:nvPr/>
        </p:nvPicPr>
        <p:blipFill>
          <a:blip r:embed="rId4"/>
          <a:stretch>
            <a:fillRect/>
          </a:stretch>
        </p:blipFill>
        <p:spPr>
          <a:xfrm>
            <a:off x="548183" y="5006463"/>
            <a:ext cx="3831772" cy="559254"/>
          </a:xfrm>
          <a:prstGeom prst="rect">
            <a:avLst/>
          </a:prstGeom>
        </p:spPr>
      </p:pic>
      <p:pic>
        <p:nvPicPr>
          <p:cNvPr id="10" name="Picture 9" descr="A close up of a number&#10;&#10;AI-generated content may be incorrect.">
            <a:extLst>
              <a:ext uri="{FF2B5EF4-FFF2-40B4-BE49-F238E27FC236}">
                <a16:creationId xmlns:a16="http://schemas.microsoft.com/office/drawing/2014/main" id="{C5C4E635-1DDF-C665-18CD-64BF5601971B}"/>
              </a:ext>
            </a:extLst>
          </p:cNvPr>
          <p:cNvPicPr>
            <a:picLocks noChangeAspect="1"/>
          </p:cNvPicPr>
          <p:nvPr/>
        </p:nvPicPr>
        <p:blipFill>
          <a:blip r:embed="rId5"/>
          <a:stretch>
            <a:fillRect/>
          </a:stretch>
        </p:blipFill>
        <p:spPr>
          <a:xfrm>
            <a:off x="1414346" y="5685400"/>
            <a:ext cx="2099581" cy="943093"/>
          </a:xfrm>
          <a:prstGeom prst="rect">
            <a:avLst/>
          </a:prstGeom>
        </p:spPr>
      </p:pic>
      <p:sp>
        <p:nvSpPr>
          <p:cNvPr id="2" name="Rectangle: Rounded Corners 1">
            <a:extLst>
              <a:ext uri="{FF2B5EF4-FFF2-40B4-BE49-F238E27FC236}">
                <a16:creationId xmlns:a16="http://schemas.microsoft.com/office/drawing/2014/main" id="{36F9173F-2022-F5C8-9D44-D330C709DB90}"/>
              </a:ext>
            </a:extLst>
          </p:cNvPr>
          <p:cNvSpPr/>
          <p:nvPr/>
        </p:nvSpPr>
        <p:spPr>
          <a:xfrm>
            <a:off x="143455" y="2886480"/>
            <a:ext cx="4870732" cy="180822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74B5F67-71BF-A118-BF2F-1950CFC19E20}"/>
              </a:ext>
            </a:extLst>
          </p:cNvPr>
          <p:cNvPicPr>
            <a:picLocks noChangeAspect="1"/>
          </p:cNvPicPr>
          <p:nvPr/>
        </p:nvPicPr>
        <p:blipFill>
          <a:blip r:embed="rId6"/>
          <a:stretch>
            <a:fillRect/>
          </a:stretch>
        </p:blipFill>
        <p:spPr>
          <a:xfrm>
            <a:off x="324085" y="3074870"/>
            <a:ext cx="2512718" cy="360185"/>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4756D5AA-4E44-8D5F-33BB-6BA66544905F}"/>
              </a:ext>
            </a:extLst>
          </p:cNvPr>
          <p:cNvPicPr>
            <a:picLocks noChangeAspect="1"/>
          </p:cNvPicPr>
          <p:nvPr/>
        </p:nvPicPr>
        <p:blipFill>
          <a:blip r:embed="rId7"/>
          <a:stretch>
            <a:fillRect/>
          </a:stretch>
        </p:blipFill>
        <p:spPr>
          <a:xfrm>
            <a:off x="3046471" y="3077810"/>
            <a:ext cx="1771650" cy="1266825"/>
          </a:xfrm>
          <a:prstGeom prst="rect">
            <a:avLst/>
          </a:prstGeom>
        </p:spPr>
      </p:pic>
    </p:spTree>
    <p:extLst>
      <p:ext uri="{BB962C8B-B14F-4D97-AF65-F5344CB8AC3E}">
        <p14:creationId xmlns:p14="http://schemas.microsoft.com/office/powerpoint/2010/main" val="219824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FC9B1-586F-E2A3-093A-889AA8915558}"/>
              </a:ext>
            </a:extLst>
          </p:cNvPr>
          <p:cNvSpPr>
            <a:spLocks noGrp="1"/>
          </p:cNvSpPr>
          <p:nvPr>
            <p:ph type="title"/>
          </p:nvPr>
        </p:nvSpPr>
        <p:spPr>
          <a:xfrm>
            <a:off x="612648" y="242534"/>
            <a:ext cx="11064240" cy="696686"/>
          </a:xfrm>
        </p:spPr>
        <p:txBody>
          <a:bodyPr/>
          <a:lstStyle/>
          <a:p>
            <a:pPr algn="ctr"/>
            <a:r>
              <a:rPr lang="en-US" b="1" dirty="0">
                <a:ea typeface="Batang"/>
              </a:rPr>
              <a:t>Basic Exploratory data analysis</a:t>
            </a:r>
            <a:endParaRPr lang="en-US" b="1" dirty="0"/>
          </a:p>
        </p:txBody>
      </p:sp>
      <p:sp>
        <p:nvSpPr>
          <p:cNvPr id="3" name="Content Placeholder 2">
            <a:extLst>
              <a:ext uri="{FF2B5EF4-FFF2-40B4-BE49-F238E27FC236}">
                <a16:creationId xmlns:a16="http://schemas.microsoft.com/office/drawing/2014/main" id="{84F7D08A-3787-60C0-F9FF-86F1AA53D05B}"/>
              </a:ext>
            </a:extLst>
          </p:cNvPr>
          <p:cNvSpPr>
            <a:spLocks noGrp="1"/>
          </p:cNvSpPr>
          <p:nvPr>
            <p:ph idx="1"/>
          </p:nvPr>
        </p:nvSpPr>
        <p:spPr>
          <a:xfrm>
            <a:off x="438478" y="933995"/>
            <a:ext cx="4315098" cy="520338"/>
          </a:xfrm>
        </p:spPr>
        <p:txBody>
          <a:bodyPr vert="horz" lIns="91440" tIns="45720" rIns="91440" bIns="45720" rtlCol="0" anchor="t">
            <a:normAutofit/>
          </a:bodyPr>
          <a:lstStyle/>
          <a:p>
            <a:pPr marL="0" indent="0">
              <a:buNone/>
            </a:pPr>
            <a:r>
              <a:rPr lang="en-US">
                <a:ea typeface="+mn-lt"/>
                <a:cs typeface="+mn-lt"/>
              </a:rPr>
              <a:t>Overview: Total sales, Profit, Discount</a:t>
            </a:r>
            <a:endParaRPr lang="en-US"/>
          </a:p>
        </p:txBody>
      </p:sp>
      <p:sp>
        <p:nvSpPr>
          <p:cNvPr id="4" name="Rectangle: Rounded Corners 3">
            <a:extLst>
              <a:ext uri="{FF2B5EF4-FFF2-40B4-BE49-F238E27FC236}">
                <a16:creationId xmlns:a16="http://schemas.microsoft.com/office/drawing/2014/main" id="{5938EA46-FC0E-4A48-4779-98D42BFCB74A}"/>
              </a:ext>
            </a:extLst>
          </p:cNvPr>
          <p:cNvSpPr/>
          <p:nvPr/>
        </p:nvSpPr>
        <p:spPr>
          <a:xfrm>
            <a:off x="435085" y="1456554"/>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text&#10;&#10;AI-generated content may be incorrect.">
            <a:extLst>
              <a:ext uri="{FF2B5EF4-FFF2-40B4-BE49-F238E27FC236}">
                <a16:creationId xmlns:a16="http://schemas.microsoft.com/office/drawing/2014/main" id="{3E1FA529-16CB-FAC9-04DA-327D78DE1B47}"/>
              </a:ext>
            </a:extLst>
          </p:cNvPr>
          <p:cNvPicPr>
            <a:picLocks noChangeAspect="1"/>
          </p:cNvPicPr>
          <p:nvPr/>
        </p:nvPicPr>
        <p:blipFill>
          <a:blip r:embed="rId2"/>
          <a:stretch>
            <a:fillRect/>
          </a:stretch>
        </p:blipFill>
        <p:spPr>
          <a:xfrm>
            <a:off x="725959" y="1706211"/>
            <a:ext cx="3853861" cy="1488839"/>
          </a:xfrm>
          <a:prstGeom prst="rect">
            <a:avLst/>
          </a:prstGeom>
        </p:spPr>
      </p:pic>
      <p:sp>
        <p:nvSpPr>
          <p:cNvPr id="7" name="Rectangle: Rounded Corners 6">
            <a:extLst>
              <a:ext uri="{FF2B5EF4-FFF2-40B4-BE49-F238E27FC236}">
                <a16:creationId xmlns:a16="http://schemas.microsoft.com/office/drawing/2014/main" id="{1437C5F2-D366-697F-972E-6EDD3D28A0BF}"/>
              </a:ext>
            </a:extLst>
          </p:cNvPr>
          <p:cNvSpPr/>
          <p:nvPr/>
        </p:nvSpPr>
        <p:spPr>
          <a:xfrm>
            <a:off x="6785085" y="1456554"/>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15E3F1-C505-1D0D-3859-56FBBEA71923}"/>
              </a:ext>
            </a:extLst>
          </p:cNvPr>
          <p:cNvSpPr txBox="1"/>
          <p:nvPr/>
        </p:nvSpPr>
        <p:spPr>
          <a:xfrm>
            <a:off x="452227" y="3864428"/>
            <a:ext cx="4454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65000"/>
                    <a:lumOff val="35000"/>
                  </a:schemeClr>
                </a:solidFill>
                <a:ea typeface="+mn-lt"/>
                <a:cs typeface="+mn-lt"/>
              </a:rPr>
              <a:t>Total Number of Orders and Customers</a:t>
            </a:r>
            <a:endParaRPr lang="en-US" dirty="0">
              <a:solidFill>
                <a:schemeClr val="tx1">
                  <a:lumMod val="65000"/>
                  <a:lumOff val="35000"/>
                </a:schemeClr>
              </a:solidFill>
            </a:endParaRPr>
          </a:p>
        </p:txBody>
      </p:sp>
      <p:sp>
        <p:nvSpPr>
          <p:cNvPr id="9" name="Rectangle: Rounded Corners 8">
            <a:extLst>
              <a:ext uri="{FF2B5EF4-FFF2-40B4-BE49-F238E27FC236}">
                <a16:creationId xmlns:a16="http://schemas.microsoft.com/office/drawing/2014/main" id="{FE3B7E2E-7D9C-5C50-9185-CA258E0CD508}"/>
              </a:ext>
            </a:extLst>
          </p:cNvPr>
          <p:cNvSpPr/>
          <p:nvPr/>
        </p:nvSpPr>
        <p:spPr>
          <a:xfrm>
            <a:off x="453900" y="4532776"/>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D8163E-4A53-BFBB-9EDD-12D224F68FB9}"/>
              </a:ext>
            </a:extLst>
          </p:cNvPr>
          <p:cNvSpPr/>
          <p:nvPr/>
        </p:nvSpPr>
        <p:spPr>
          <a:xfrm>
            <a:off x="6785085" y="4532776"/>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text&#10;&#10;AI-generated content may be incorrect.">
            <a:extLst>
              <a:ext uri="{FF2B5EF4-FFF2-40B4-BE49-F238E27FC236}">
                <a16:creationId xmlns:a16="http://schemas.microsoft.com/office/drawing/2014/main" id="{66BBB40F-0102-684C-8163-68B76A47829C}"/>
              </a:ext>
            </a:extLst>
          </p:cNvPr>
          <p:cNvPicPr>
            <a:picLocks noChangeAspect="1"/>
          </p:cNvPicPr>
          <p:nvPr/>
        </p:nvPicPr>
        <p:blipFill>
          <a:blip r:embed="rId3"/>
          <a:stretch>
            <a:fillRect/>
          </a:stretch>
        </p:blipFill>
        <p:spPr>
          <a:xfrm>
            <a:off x="759472" y="5019029"/>
            <a:ext cx="3862095" cy="1015647"/>
          </a:xfrm>
          <a:prstGeom prst="rect">
            <a:avLst/>
          </a:prstGeom>
        </p:spPr>
      </p:pic>
      <p:pic>
        <p:nvPicPr>
          <p:cNvPr id="12" name="Picture 11" descr="A close up of numbers&#10;&#10;AI-generated content may be incorrect.">
            <a:extLst>
              <a:ext uri="{FF2B5EF4-FFF2-40B4-BE49-F238E27FC236}">
                <a16:creationId xmlns:a16="http://schemas.microsoft.com/office/drawing/2014/main" id="{0D25CA3E-78EA-826F-07DD-A615E504CD68}"/>
              </a:ext>
            </a:extLst>
          </p:cNvPr>
          <p:cNvPicPr>
            <a:picLocks noChangeAspect="1"/>
          </p:cNvPicPr>
          <p:nvPr/>
        </p:nvPicPr>
        <p:blipFill>
          <a:blip r:embed="rId4"/>
          <a:stretch>
            <a:fillRect/>
          </a:stretch>
        </p:blipFill>
        <p:spPr>
          <a:xfrm>
            <a:off x="7195727" y="2043054"/>
            <a:ext cx="3651954" cy="81515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60AD21A-DCA6-AB77-48C9-BCF5067D932E}"/>
              </a:ext>
            </a:extLst>
          </p:cNvPr>
          <p:cNvPicPr>
            <a:picLocks noChangeAspect="1"/>
          </p:cNvPicPr>
          <p:nvPr/>
        </p:nvPicPr>
        <p:blipFill>
          <a:blip r:embed="rId5"/>
          <a:stretch>
            <a:fillRect/>
          </a:stretch>
        </p:blipFill>
        <p:spPr>
          <a:xfrm>
            <a:off x="7359886" y="5156788"/>
            <a:ext cx="3323636" cy="721312"/>
          </a:xfrm>
          <a:prstGeom prst="rect">
            <a:avLst/>
          </a:prstGeom>
        </p:spPr>
      </p:pic>
    </p:spTree>
    <p:extLst>
      <p:ext uri="{BB962C8B-B14F-4D97-AF65-F5344CB8AC3E}">
        <p14:creationId xmlns:p14="http://schemas.microsoft.com/office/powerpoint/2010/main" val="399613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90B6-A94A-03AD-8665-1163310A49B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887C46A7-008A-6F4A-CF8D-D9A7BFC75EEC}"/>
              </a:ext>
            </a:extLst>
          </p:cNvPr>
          <p:cNvSpPr>
            <a:spLocks noGrp="1"/>
          </p:cNvSpPr>
          <p:nvPr>
            <p:ph type="title"/>
          </p:nvPr>
        </p:nvSpPr>
        <p:spPr>
          <a:xfrm>
            <a:off x="398511" y="283285"/>
            <a:ext cx="3725701" cy="376400"/>
          </a:xfrm>
        </p:spPr>
        <p:txBody>
          <a:bodyPr>
            <a:normAutofit/>
          </a:bodyPr>
          <a:lstStyle/>
          <a:p>
            <a:r>
              <a:rPr lang="en-US" sz="1800" cap="none" dirty="0">
                <a:solidFill>
                  <a:schemeClr val="tx1">
                    <a:lumMod val="65000"/>
                    <a:lumOff val="35000"/>
                  </a:schemeClr>
                </a:solidFill>
                <a:latin typeface="Avenir Next LT Pro Light"/>
                <a:ea typeface="+mj-lt"/>
                <a:cs typeface="+mj-lt"/>
              </a:rPr>
              <a:t>Top 10 products category by sales</a:t>
            </a:r>
            <a:endParaRPr lang="en-US" sz="1800" cap="none" dirty="0">
              <a:solidFill>
                <a:schemeClr val="tx1">
                  <a:lumMod val="65000"/>
                  <a:lumOff val="35000"/>
                </a:schemeClr>
              </a:solidFill>
              <a:latin typeface="Avenir Next LT Pro Light"/>
            </a:endParaRPr>
          </a:p>
        </p:txBody>
      </p:sp>
      <p:sp>
        <p:nvSpPr>
          <p:cNvPr id="16" name="Content Placeholder 15">
            <a:extLst>
              <a:ext uri="{FF2B5EF4-FFF2-40B4-BE49-F238E27FC236}">
                <a16:creationId xmlns:a16="http://schemas.microsoft.com/office/drawing/2014/main" id="{3AFFFF48-D431-52EB-64C5-4BD85D7A5281}"/>
              </a:ext>
            </a:extLst>
          </p:cNvPr>
          <p:cNvSpPr>
            <a:spLocks noGrp="1"/>
          </p:cNvSpPr>
          <p:nvPr>
            <p:ph idx="1"/>
          </p:nvPr>
        </p:nvSpPr>
        <p:spPr>
          <a:xfrm>
            <a:off x="4792716" y="184811"/>
            <a:ext cx="3075953" cy="467773"/>
          </a:xfrm>
        </p:spPr>
        <p:txBody>
          <a:bodyPr vert="horz" lIns="91440" tIns="45720" rIns="91440" bIns="45720" rtlCol="0" anchor="t">
            <a:normAutofit/>
          </a:bodyPr>
          <a:lstStyle/>
          <a:p>
            <a:pPr marL="0" indent="0">
              <a:buNone/>
            </a:pPr>
            <a:r>
              <a:rPr lang="en-US" dirty="0">
                <a:ea typeface="+mn-lt"/>
                <a:cs typeface="+mn-lt"/>
              </a:rPr>
              <a:t>Discount Distribution </a:t>
            </a:r>
            <a:endParaRPr lang="en-US" dirty="0"/>
          </a:p>
        </p:txBody>
      </p:sp>
      <p:sp>
        <p:nvSpPr>
          <p:cNvPr id="3" name="Rectangle: Rounded Corners 2">
            <a:extLst>
              <a:ext uri="{FF2B5EF4-FFF2-40B4-BE49-F238E27FC236}">
                <a16:creationId xmlns:a16="http://schemas.microsoft.com/office/drawing/2014/main" id="{39362666-5EDC-F7A6-463D-C320E81929BD}"/>
              </a:ext>
            </a:extLst>
          </p:cNvPr>
          <p:cNvSpPr/>
          <p:nvPr/>
        </p:nvSpPr>
        <p:spPr>
          <a:xfrm>
            <a:off x="239437" y="859311"/>
            <a:ext cx="3724810" cy="202904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10E760A-FD06-0C87-F3B4-BF605118D5DD}"/>
              </a:ext>
            </a:extLst>
          </p:cNvPr>
          <p:cNvSpPr/>
          <p:nvPr/>
        </p:nvSpPr>
        <p:spPr>
          <a:xfrm>
            <a:off x="239437" y="3423339"/>
            <a:ext cx="3704213" cy="302787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A647D17-BD03-04F9-0E1B-F2D601928FEB}"/>
              </a:ext>
            </a:extLst>
          </p:cNvPr>
          <p:cNvSpPr/>
          <p:nvPr/>
        </p:nvSpPr>
        <p:spPr>
          <a:xfrm>
            <a:off x="4286274" y="869608"/>
            <a:ext cx="3724809" cy="202904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E72D0F4-1BF4-B018-EC5B-FA1A3B14A872}"/>
              </a:ext>
            </a:extLst>
          </p:cNvPr>
          <p:cNvSpPr/>
          <p:nvPr/>
        </p:nvSpPr>
        <p:spPr>
          <a:xfrm>
            <a:off x="4286274" y="3423339"/>
            <a:ext cx="3580647" cy="302787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background with red and blue text&#10;&#10;AI-generated content may be incorrect.">
            <a:extLst>
              <a:ext uri="{FF2B5EF4-FFF2-40B4-BE49-F238E27FC236}">
                <a16:creationId xmlns:a16="http://schemas.microsoft.com/office/drawing/2014/main" id="{9B7B2C05-BF23-D517-6476-55BC100131A6}"/>
              </a:ext>
            </a:extLst>
          </p:cNvPr>
          <p:cNvPicPr>
            <a:picLocks noChangeAspect="1"/>
          </p:cNvPicPr>
          <p:nvPr/>
        </p:nvPicPr>
        <p:blipFill>
          <a:blip r:embed="rId2"/>
          <a:stretch>
            <a:fillRect/>
          </a:stretch>
        </p:blipFill>
        <p:spPr>
          <a:xfrm>
            <a:off x="446001" y="1147248"/>
            <a:ext cx="3350483" cy="1505206"/>
          </a:xfrm>
          <a:prstGeom prst="rect">
            <a:avLst/>
          </a:prstGeom>
        </p:spPr>
      </p:pic>
      <p:pic>
        <p:nvPicPr>
          <p:cNvPr id="21" name="Picture 20" descr="A screenshot of a computer code&#10;&#10;AI-generated content may be incorrect.">
            <a:extLst>
              <a:ext uri="{FF2B5EF4-FFF2-40B4-BE49-F238E27FC236}">
                <a16:creationId xmlns:a16="http://schemas.microsoft.com/office/drawing/2014/main" id="{75D17AD7-7DEF-6011-0516-E58D4E6B3F76}"/>
              </a:ext>
            </a:extLst>
          </p:cNvPr>
          <p:cNvPicPr>
            <a:picLocks noChangeAspect="1"/>
          </p:cNvPicPr>
          <p:nvPr/>
        </p:nvPicPr>
        <p:blipFill>
          <a:blip r:embed="rId3"/>
          <a:stretch>
            <a:fillRect/>
          </a:stretch>
        </p:blipFill>
        <p:spPr>
          <a:xfrm>
            <a:off x="4425134" y="1182903"/>
            <a:ext cx="3455001" cy="1382411"/>
          </a:xfrm>
          <a:prstGeom prst="rect">
            <a:avLst/>
          </a:prstGeom>
        </p:spPr>
      </p:pic>
      <p:pic>
        <p:nvPicPr>
          <p:cNvPr id="22" name="Picture 21" descr="A screenshot of a table&#10;&#10;AI-generated content may be incorrect.">
            <a:extLst>
              <a:ext uri="{FF2B5EF4-FFF2-40B4-BE49-F238E27FC236}">
                <a16:creationId xmlns:a16="http://schemas.microsoft.com/office/drawing/2014/main" id="{039C22DB-2EE0-EE42-E626-50D4A0C18143}"/>
              </a:ext>
            </a:extLst>
          </p:cNvPr>
          <p:cNvPicPr>
            <a:picLocks noChangeAspect="1"/>
          </p:cNvPicPr>
          <p:nvPr/>
        </p:nvPicPr>
        <p:blipFill>
          <a:blip r:embed="rId4"/>
          <a:stretch>
            <a:fillRect/>
          </a:stretch>
        </p:blipFill>
        <p:spPr>
          <a:xfrm>
            <a:off x="590165" y="3902546"/>
            <a:ext cx="3000375" cy="2059718"/>
          </a:xfrm>
          <a:prstGeom prst="rect">
            <a:avLst/>
          </a:prstGeom>
        </p:spPr>
      </p:pic>
      <p:pic>
        <p:nvPicPr>
          <p:cNvPr id="23" name="Picture 22" descr="A screenshot of a spreadsheet&#10;&#10;AI-generated content may be incorrect.">
            <a:extLst>
              <a:ext uri="{FF2B5EF4-FFF2-40B4-BE49-F238E27FC236}">
                <a16:creationId xmlns:a16="http://schemas.microsoft.com/office/drawing/2014/main" id="{C3FC8E55-278F-B987-4183-4A7D4E466AC3}"/>
              </a:ext>
            </a:extLst>
          </p:cNvPr>
          <p:cNvPicPr>
            <a:picLocks noChangeAspect="1"/>
          </p:cNvPicPr>
          <p:nvPr/>
        </p:nvPicPr>
        <p:blipFill>
          <a:blip r:embed="rId5"/>
          <a:stretch>
            <a:fillRect/>
          </a:stretch>
        </p:blipFill>
        <p:spPr>
          <a:xfrm>
            <a:off x="4861096" y="3749375"/>
            <a:ext cx="2583077" cy="2366061"/>
          </a:xfrm>
          <a:prstGeom prst="rect">
            <a:avLst/>
          </a:prstGeom>
        </p:spPr>
      </p:pic>
      <p:sp>
        <p:nvSpPr>
          <p:cNvPr id="24" name="TextBox 23">
            <a:extLst>
              <a:ext uri="{FF2B5EF4-FFF2-40B4-BE49-F238E27FC236}">
                <a16:creationId xmlns:a16="http://schemas.microsoft.com/office/drawing/2014/main" id="{A248CE79-DC22-583C-AB00-C936539B9A57}"/>
              </a:ext>
            </a:extLst>
          </p:cNvPr>
          <p:cNvSpPr txBox="1"/>
          <p:nvPr/>
        </p:nvSpPr>
        <p:spPr>
          <a:xfrm>
            <a:off x="8493530" y="283127"/>
            <a:ext cx="35646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65000"/>
                    <a:lumOff val="35000"/>
                  </a:schemeClr>
                </a:solidFill>
                <a:ea typeface="+mn-lt"/>
                <a:cs typeface="+mn-lt"/>
              </a:rPr>
              <a:t>Monthly sales and profit trend </a:t>
            </a:r>
            <a:endParaRPr lang="en-US" dirty="0">
              <a:solidFill>
                <a:schemeClr val="tx1">
                  <a:lumMod val="65000"/>
                  <a:lumOff val="35000"/>
                </a:schemeClr>
              </a:solidFill>
            </a:endParaRPr>
          </a:p>
        </p:txBody>
      </p:sp>
      <p:sp>
        <p:nvSpPr>
          <p:cNvPr id="25" name="Rectangle: Rounded Corners 24">
            <a:extLst>
              <a:ext uri="{FF2B5EF4-FFF2-40B4-BE49-F238E27FC236}">
                <a16:creationId xmlns:a16="http://schemas.microsoft.com/office/drawing/2014/main" id="{9EE58AA8-D63A-BA10-070A-C46018F9161F}"/>
              </a:ext>
            </a:extLst>
          </p:cNvPr>
          <p:cNvSpPr/>
          <p:nvPr/>
        </p:nvSpPr>
        <p:spPr>
          <a:xfrm>
            <a:off x="8250734" y="859312"/>
            <a:ext cx="3704213" cy="202903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D8A3509-E6BC-D877-5728-D72F48AEE3AB}"/>
              </a:ext>
            </a:extLst>
          </p:cNvPr>
          <p:cNvSpPr/>
          <p:nvPr/>
        </p:nvSpPr>
        <p:spPr>
          <a:xfrm>
            <a:off x="8250735" y="3433638"/>
            <a:ext cx="3704212" cy="302787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screenshot of a computer&#10;&#10;AI-generated content may be incorrect.">
            <a:extLst>
              <a:ext uri="{FF2B5EF4-FFF2-40B4-BE49-F238E27FC236}">
                <a16:creationId xmlns:a16="http://schemas.microsoft.com/office/drawing/2014/main" id="{8368B107-D377-8C4A-003B-19EEF5CD5CB7}"/>
              </a:ext>
            </a:extLst>
          </p:cNvPr>
          <p:cNvPicPr>
            <a:picLocks noChangeAspect="1"/>
          </p:cNvPicPr>
          <p:nvPr/>
        </p:nvPicPr>
        <p:blipFill>
          <a:blip r:embed="rId6"/>
          <a:stretch>
            <a:fillRect/>
          </a:stretch>
        </p:blipFill>
        <p:spPr>
          <a:xfrm>
            <a:off x="8560530" y="1139909"/>
            <a:ext cx="3164618" cy="1519882"/>
          </a:xfrm>
          <a:prstGeom prst="rect">
            <a:avLst/>
          </a:prstGeom>
        </p:spPr>
      </p:pic>
      <p:pic>
        <p:nvPicPr>
          <p:cNvPr id="28" name="Picture 27" descr="A screenshot of a computer screen&#10;&#10;AI-generated content may be incorrect.">
            <a:extLst>
              <a:ext uri="{FF2B5EF4-FFF2-40B4-BE49-F238E27FC236}">
                <a16:creationId xmlns:a16="http://schemas.microsoft.com/office/drawing/2014/main" id="{0FFBA944-100B-D06B-4C82-637BD8CDB540}"/>
              </a:ext>
            </a:extLst>
          </p:cNvPr>
          <p:cNvPicPr>
            <a:picLocks noChangeAspect="1"/>
          </p:cNvPicPr>
          <p:nvPr/>
        </p:nvPicPr>
        <p:blipFill>
          <a:blip r:embed="rId7"/>
          <a:stretch>
            <a:fillRect/>
          </a:stretch>
        </p:blipFill>
        <p:spPr>
          <a:xfrm>
            <a:off x="8557312" y="3704967"/>
            <a:ext cx="3098970" cy="2485768"/>
          </a:xfrm>
          <a:prstGeom prst="rect">
            <a:avLst/>
          </a:prstGeom>
        </p:spPr>
      </p:pic>
    </p:spTree>
    <p:extLst>
      <p:ext uri="{BB962C8B-B14F-4D97-AF65-F5344CB8AC3E}">
        <p14:creationId xmlns:p14="http://schemas.microsoft.com/office/powerpoint/2010/main" val="51530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39C60-58B6-9B04-5C99-DC907957B4F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2AC2150B-00D4-A80A-6D4A-3AC265C19F75}"/>
              </a:ext>
            </a:extLst>
          </p:cNvPr>
          <p:cNvSpPr>
            <a:spLocks noGrp="1"/>
          </p:cNvSpPr>
          <p:nvPr>
            <p:ph type="title"/>
          </p:nvPr>
        </p:nvSpPr>
        <p:spPr>
          <a:xfrm>
            <a:off x="1428240" y="396555"/>
            <a:ext cx="3519755" cy="427885"/>
          </a:xfrm>
        </p:spPr>
        <p:txBody>
          <a:bodyPr>
            <a:normAutofit/>
          </a:bodyPr>
          <a:lstStyle/>
          <a:p>
            <a:r>
              <a:rPr lang="en-US" sz="1800" cap="none" dirty="0">
                <a:solidFill>
                  <a:schemeClr val="tx1">
                    <a:lumMod val="65000"/>
                    <a:lumOff val="35000"/>
                  </a:schemeClr>
                </a:solidFill>
                <a:latin typeface="Avenir Next LT Pro Light"/>
                <a:ea typeface="+mj-lt"/>
                <a:cs typeface="+mj-lt"/>
              </a:rPr>
              <a:t>Top 5 States by Negative Profit</a:t>
            </a:r>
            <a:endParaRPr lang="en-US" dirty="0">
              <a:solidFill>
                <a:schemeClr val="tx1">
                  <a:lumMod val="65000"/>
                  <a:lumOff val="35000"/>
                </a:schemeClr>
              </a:solidFill>
              <a:latin typeface="Avenir Next LT Pro Light"/>
            </a:endParaRPr>
          </a:p>
        </p:txBody>
      </p:sp>
      <p:sp>
        <p:nvSpPr>
          <p:cNvPr id="16" name="Content Placeholder 15">
            <a:extLst>
              <a:ext uri="{FF2B5EF4-FFF2-40B4-BE49-F238E27FC236}">
                <a16:creationId xmlns:a16="http://schemas.microsoft.com/office/drawing/2014/main" id="{4764E8C3-CABE-C013-520E-FEBEB0C86F5E}"/>
              </a:ext>
            </a:extLst>
          </p:cNvPr>
          <p:cNvSpPr>
            <a:spLocks noGrp="1"/>
          </p:cNvSpPr>
          <p:nvPr>
            <p:ph idx="1"/>
          </p:nvPr>
        </p:nvSpPr>
        <p:spPr>
          <a:xfrm>
            <a:off x="6635932" y="298080"/>
            <a:ext cx="3920332" cy="426584"/>
          </a:xfrm>
        </p:spPr>
        <p:txBody>
          <a:bodyPr vert="horz" lIns="91440" tIns="45720" rIns="91440" bIns="45720" rtlCol="0" anchor="t">
            <a:normAutofit fontScale="92500" lnSpcReduction="10000"/>
          </a:bodyPr>
          <a:lstStyle/>
          <a:p>
            <a:pPr marL="0" indent="0">
              <a:buNone/>
            </a:pPr>
            <a:r>
              <a:rPr lang="en-US" dirty="0">
                <a:ea typeface="+mn-lt"/>
                <a:cs typeface="+mn-lt"/>
              </a:rPr>
              <a:t>Top 5 Most returned sub-category</a:t>
            </a:r>
            <a:endParaRPr lang="en-US" dirty="0"/>
          </a:p>
        </p:txBody>
      </p:sp>
      <p:sp>
        <p:nvSpPr>
          <p:cNvPr id="3" name="Rectangle: Rounded Corners 2">
            <a:extLst>
              <a:ext uri="{FF2B5EF4-FFF2-40B4-BE49-F238E27FC236}">
                <a16:creationId xmlns:a16="http://schemas.microsoft.com/office/drawing/2014/main" id="{8660388B-2D79-974F-7494-B0439542ED45}"/>
              </a:ext>
            </a:extLst>
          </p:cNvPr>
          <p:cNvSpPr/>
          <p:nvPr/>
        </p:nvSpPr>
        <p:spPr>
          <a:xfrm>
            <a:off x="846978" y="1106446"/>
            <a:ext cx="4579484" cy="223498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B00720B-93EA-24C6-0134-9498FEF11FA5}"/>
              </a:ext>
            </a:extLst>
          </p:cNvPr>
          <p:cNvSpPr/>
          <p:nvPr/>
        </p:nvSpPr>
        <p:spPr>
          <a:xfrm>
            <a:off x="6263356" y="1106447"/>
            <a:ext cx="4878103" cy="231736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06E9F3E-D0B0-5039-34C9-63D79F51CC1A}"/>
              </a:ext>
            </a:extLst>
          </p:cNvPr>
          <p:cNvSpPr/>
          <p:nvPr/>
        </p:nvSpPr>
        <p:spPr>
          <a:xfrm>
            <a:off x="1320652" y="3660177"/>
            <a:ext cx="3611539" cy="255420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C79C4EB-B414-083E-72B7-516A4F690D6E}"/>
              </a:ext>
            </a:extLst>
          </p:cNvPr>
          <p:cNvSpPr/>
          <p:nvPr/>
        </p:nvSpPr>
        <p:spPr>
          <a:xfrm>
            <a:off x="6850302" y="3752853"/>
            <a:ext cx="3704212" cy="246152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background with black text&#10;&#10;AI-generated content may be incorrect.">
            <a:extLst>
              <a:ext uri="{FF2B5EF4-FFF2-40B4-BE49-F238E27FC236}">
                <a16:creationId xmlns:a16="http://schemas.microsoft.com/office/drawing/2014/main" id="{39D87C92-9403-5783-80DF-59486C9F3C89}"/>
              </a:ext>
            </a:extLst>
          </p:cNvPr>
          <p:cNvPicPr>
            <a:picLocks noChangeAspect="1"/>
          </p:cNvPicPr>
          <p:nvPr/>
        </p:nvPicPr>
        <p:blipFill>
          <a:blip r:embed="rId2"/>
          <a:stretch>
            <a:fillRect/>
          </a:stretch>
        </p:blipFill>
        <p:spPr>
          <a:xfrm>
            <a:off x="1043116" y="1481266"/>
            <a:ext cx="4184822" cy="14859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F7DCD18-7C53-26AD-861D-7D9CA196F130}"/>
              </a:ext>
            </a:extLst>
          </p:cNvPr>
          <p:cNvPicPr>
            <a:picLocks noChangeAspect="1"/>
          </p:cNvPicPr>
          <p:nvPr/>
        </p:nvPicPr>
        <p:blipFill>
          <a:blip r:embed="rId3"/>
          <a:stretch>
            <a:fillRect/>
          </a:stretch>
        </p:blipFill>
        <p:spPr>
          <a:xfrm>
            <a:off x="1680005" y="4006808"/>
            <a:ext cx="2890450" cy="1851196"/>
          </a:xfrm>
          <a:prstGeom prst="rect">
            <a:avLst/>
          </a:prstGeom>
        </p:spPr>
      </p:pic>
      <p:pic>
        <p:nvPicPr>
          <p:cNvPr id="7" name="Picture 6" descr="A computer screen shot of a code&#10;&#10;AI-generated content may be incorrect.">
            <a:extLst>
              <a:ext uri="{FF2B5EF4-FFF2-40B4-BE49-F238E27FC236}">
                <a16:creationId xmlns:a16="http://schemas.microsoft.com/office/drawing/2014/main" id="{9C2A8D62-64A6-C0D8-489E-78379EAD74A2}"/>
              </a:ext>
            </a:extLst>
          </p:cNvPr>
          <p:cNvPicPr>
            <a:picLocks noChangeAspect="1"/>
          </p:cNvPicPr>
          <p:nvPr/>
        </p:nvPicPr>
        <p:blipFill>
          <a:blip r:embed="rId4"/>
          <a:stretch>
            <a:fillRect/>
          </a:stretch>
        </p:blipFill>
        <p:spPr>
          <a:xfrm>
            <a:off x="6510851" y="1417680"/>
            <a:ext cx="4380728" cy="16954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8BC6251-28BE-3AC4-DCD1-CDB0A6AA0F5C}"/>
              </a:ext>
            </a:extLst>
          </p:cNvPr>
          <p:cNvPicPr>
            <a:picLocks noChangeAspect="1"/>
          </p:cNvPicPr>
          <p:nvPr/>
        </p:nvPicPr>
        <p:blipFill>
          <a:blip r:embed="rId5"/>
          <a:stretch>
            <a:fillRect/>
          </a:stretch>
        </p:blipFill>
        <p:spPr>
          <a:xfrm>
            <a:off x="7160998" y="4107335"/>
            <a:ext cx="3080437" cy="1753114"/>
          </a:xfrm>
          <a:prstGeom prst="rect">
            <a:avLst/>
          </a:prstGeom>
        </p:spPr>
      </p:pic>
    </p:spTree>
    <p:extLst>
      <p:ext uri="{BB962C8B-B14F-4D97-AF65-F5344CB8AC3E}">
        <p14:creationId xmlns:p14="http://schemas.microsoft.com/office/powerpoint/2010/main" val="3301220473"/>
      </p:ext>
    </p:extLst>
  </p:cSld>
  <p:clrMapOvr>
    <a:masterClrMapping/>
  </p:clrMapOvr>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8778BE-8E01-4C63-9D69-0B975B6CA9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F361F2A-2EA0-4BA8-830A-64FFB91B7950}">
  <ds:schemaRefs>
    <ds:schemaRef ds:uri="http://schemas.microsoft.com/sharepoint/v3/contenttype/forms"/>
  </ds:schemaRefs>
</ds:datastoreItem>
</file>

<file path=customXml/itemProps3.xml><?xml version="1.0" encoding="utf-8"?>
<ds:datastoreItem xmlns:ds="http://schemas.openxmlformats.org/officeDocument/2006/customXml" ds:itemID="{174310FC-FCBF-4C13-8341-E1A358C4F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516</Words>
  <Application>Microsoft Office PowerPoint</Application>
  <PresentationFormat>Widescreen</PresentationFormat>
  <Paragraphs>75</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Frost</vt:lpstr>
      <vt:lpstr>Return rate &amp; Profitability analysis</vt:lpstr>
      <vt:lpstr>agenda</vt:lpstr>
      <vt:lpstr>introduction</vt:lpstr>
      <vt:lpstr>“the goal is to turn data into information, and information into insight.”</vt:lpstr>
      <vt:lpstr>Data fields</vt:lpstr>
      <vt:lpstr>PowerPoint Presentation</vt:lpstr>
      <vt:lpstr>Basic Exploratory data analysis</vt:lpstr>
      <vt:lpstr>Top 10 products category by sales</vt:lpstr>
      <vt:lpstr>Top 5 States by Negative Profit</vt:lpstr>
      <vt:lpstr>EDA- Business-Centric Questions &amp; Queries</vt:lpstr>
      <vt:lpstr>PowerPoint Presentation</vt:lpstr>
      <vt:lpstr>3) Do returned orders show negative profit?  I looked into whether returned orders lead to losses. Returned orders do not show negative profit – they have a higher average profit (238.14) compared to non-returned orders (137.88). This suggests the return process is currently well-managed and not hurting profitability.</vt:lpstr>
      <vt:lpstr>4) Which cities in each region are most and least profitable?  This helps us identify which cities are contributing most to the company's profitability – and which ones are underperforming.  In the central region:  * Houston is the top-performing city, generating the highest total profit.  * on the other hand, cities like Racine and Marion are at the bottom of the list, contributing the least profit in the region.  This kind of ranking helps business teams focus efforts – such as boosting marketing or reviewing operations – in cities that are underperforming compared to others in their region.</vt:lpstr>
      <vt:lpstr>5) Are we growing profitably?  I analyzed our monthly sales and profit trends.   * In early 2010, we saw mixed performance. Jan had high sales but resulted in a loss of –7,992 in profit.  * By march 2011, we had both higher sales and a strong profit, showing clear improvement.  Why I analyzed total discount? This was important to check if high discounting was hurting our profits-especially in months where sales were strong but profits were low.  * Discounts might have contributed to early losses, but profitability improved in later months-even as sales continued to grow.</vt:lpstr>
      <vt:lpstr>6) month over month growth in profit.  To track our financial progress, I calculated the month-over-month profit growth percentage. This tells us how much our profit increased or decreased compared to the previous month. Overall, the trend shows fluctuations in profit growth, with some moths seeing sharp gains and others showing decline. This view helps management understand not just total profits, but the direction and pace of growth, allowing us to respond quickly to both opportunities and risks.</vt:lpstr>
      <vt:lpstr>Statistical analysis</vt:lpstr>
      <vt:lpstr>PowerPoint Presentation</vt:lpstr>
      <vt:lpstr>PowerPoint Presentation</vt:lpstr>
      <vt:lpstr>PowerPoint Presentation</vt:lpstr>
      <vt:lpstr>Key business insights &amp; 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1789</cp:revision>
  <dcterms:created xsi:type="dcterms:W3CDTF">2025-05-13T08:04:28Z</dcterms:created>
  <dcterms:modified xsi:type="dcterms:W3CDTF">2025-06-16T07:35:54Z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